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  <p:sldId id="265" r:id="rId10"/>
    <p:sldId id="266" r:id="rId11"/>
    <p:sldId id="264" r:id="rId12"/>
    <p:sldId id="267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08/09/2013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08/09/2013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08/09/2013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08/09/2013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08/09/2013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08/09/2013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08/09/2013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08/09/2013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08/09/2013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08/09/2013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08/09/2013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25000"/>
            <a:lum/>
          </a:blip>
          <a:srcRect/>
          <a:stretch>
            <a:fillRect l="-19000" r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08/09/2013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23528" y="1412776"/>
            <a:ext cx="856895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7200" b="1" dirty="0" smtClean="0"/>
              <a:t>GÊNEROS POÉTICOS</a:t>
            </a:r>
          </a:p>
          <a:p>
            <a:pPr algn="ctr"/>
            <a:endParaRPr lang="pt-BR" sz="7200" b="1" dirty="0" smtClean="0"/>
          </a:p>
          <a:p>
            <a:pPr algn="ctr"/>
            <a:endParaRPr lang="pt-BR" sz="7200" b="1" dirty="0" smtClean="0"/>
          </a:p>
          <a:p>
            <a:pPr algn="ctr"/>
            <a:r>
              <a:rPr lang="pt-BR" sz="4800" b="1" dirty="0" smtClean="0"/>
              <a:t>A POESIA COMO PROCESSO</a:t>
            </a:r>
            <a:endParaRPr lang="pt-BR" sz="48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23528" y="836712"/>
            <a:ext cx="853345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b="1" dirty="0" smtClean="0"/>
              <a:t>Nenhum poema nasce sem o processo, mas o processo poético pode existir sem o poema.  Na veloz marcha da vida, a poesia sempre apareceu como exploradora do desconhecido, sua grande aventura sempre foi expressar o inexprimível, decifrar o indecifrável.  Mas e hoje, quando tudo parece explicado? A poesia procura o </a:t>
            </a:r>
          </a:p>
          <a:p>
            <a:pPr algn="ctr"/>
            <a:r>
              <a:rPr lang="pt-BR" sz="5400" b="1" dirty="0" err="1" smtClean="0"/>
              <a:t>conhecido-desconhecido</a:t>
            </a:r>
            <a:endParaRPr lang="pt-BR" sz="5400" b="1" dirty="0" smtClean="0"/>
          </a:p>
          <a:p>
            <a:pPr algn="just"/>
            <a:r>
              <a:rPr lang="es-ES" sz="3200" b="1" dirty="0" smtClean="0"/>
              <a:t>b</a:t>
            </a:r>
            <a:r>
              <a:rPr lang="es-ES" sz="3200" b="1" dirty="0" smtClean="0"/>
              <a:t>usca os labirintos da </a:t>
            </a:r>
            <a:r>
              <a:rPr lang="es-ES" sz="3200" b="1" dirty="0" err="1" smtClean="0"/>
              <a:t>palavra</a:t>
            </a:r>
            <a:r>
              <a:rPr lang="es-ES" sz="3200" b="1" dirty="0" smtClean="0"/>
              <a:t>, </a:t>
            </a:r>
            <a:r>
              <a:rPr lang="es-ES" sz="3200" b="1" dirty="0" err="1" smtClean="0"/>
              <a:t>seus</a:t>
            </a:r>
            <a:r>
              <a:rPr lang="es-ES" sz="3200" b="1" dirty="0" smtClean="0"/>
              <a:t> abismos, para reciclar os </a:t>
            </a:r>
            <a:r>
              <a:rPr lang="es-ES" sz="3200" b="1" dirty="0" err="1" smtClean="0"/>
              <a:t>velhos</a:t>
            </a:r>
            <a:r>
              <a:rPr lang="es-ES" sz="3200" b="1" dirty="0" smtClean="0"/>
              <a:t> temas, os </a:t>
            </a:r>
            <a:r>
              <a:rPr lang="es-ES" sz="3200" b="1" dirty="0" err="1" smtClean="0"/>
              <a:t>conteúdos</a:t>
            </a:r>
            <a:r>
              <a:rPr lang="es-ES" sz="3200" b="1" dirty="0" smtClean="0"/>
              <a:t> “batidos”. </a:t>
            </a:r>
            <a:endParaRPr lang="pt-BR" sz="32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251520" y="1340768"/>
            <a:ext cx="8605464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000" b="1" dirty="0" smtClean="0"/>
              <a:t>Processar velhos temas, em antigos poemas, liquefazer os versos até chegar numa possibilidade de poesia.  A lua, por ex. é tão antiga, imemorial. Como colocar esse tema no processador e vislumbrar algo?</a:t>
            </a:r>
            <a:endParaRPr lang="pt-BR" sz="40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476672"/>
            <a:ext cx="655272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 smtClean="0"/>
              <a:t>LUA CHEIA</a:t>
            </a:r>
            <a:br>
              <a:rPr lang="pt-BR" sz="3600" b="1" dirty="0" smtClean="0"/>
            </a:br>
            <a:r>
              <a:rPr lang="pt-BR" sz="3600" b="1" dirty="0" smtClean="0"/>
              <a:t/>
            </a:r>
            <a:br>
              <a:rPr lang="pt-BR" sz="3600" b="1" dirty="0" smtClean="0"/>
            </a:br>
            <a:r>
              <a:rPr lang="pt-BR" sz="3600" b="1" dirty="0" smtClean="0"/>
              <a:t>Boião de leite</a:t>
            </a:r>
            <a:br>
              <a:rPr lang="pt-BR" sz="3600" b="1" dirty="0" smtClean="0"/>
            </a:br>
            <a:r>
              <a:rPr lang="pt-BR" sz="3600" b="1" dirty="0" smtClean="0"/>
              <a:t>que a noite leva</a:t>
            </a:r>
            <a:br>
              <a:rPr lang="pt-BR" sz="3600" b="1" dirty="0" smtClean="0"/>
            </a:br>
            <a:r>
              <a:rPr lang="pt-BR" sz="3600" b="1" dirty="0" smtClean="0"/>
              <a:t>com mãos de treva</a:t>
            </a:r>
            <a:br>
              <a:rPr lang="pt-BR" sz="3600" b="1" dirty="0" smtClean="0"/>
            </a:br>
            <a:r>
              <a:rPr lang="pt-BR" sz="3600" b="1" dirty="0" smtClean="0"/>
              <a:t>pra não sei quem beber.</a:t>
            </a:r>
            <a:br>
              <a:rPr lang="pt-BR" sz="3600" b="1" dirty="0" smtClean="0"/>
            </a:br>
            <a:r>
              <a:rPr lang="pt-BR" sz="3600" b="1" dirty="0" smtClean="0"/>
              <a:t>E que, embora levado</a:t>
            </a:r>
            <a:br>
              <a:rPr lang="pt-BR" sz="3600" b="1" dirty="0" smtClean="0"/>
            </a:br>
            <a:r>
              <a:rPr lang="pt-BR" sz="3600" b="1" dirty="0" smtClean="0"/>
              <a:t>muito </a:t>
            </a:r>
            <a:r>
              <a:rPr lang="pt-BR" sz="3600" b="1" dirty="0" err="1" smtClean="0"/>
              <a:t>devagarinho</a:t>
            </a:r>
            <a:r>
              <a:rPr lang="pt-BR" sz="3600" b="1" dirty="0" smtClean="0"/>
              <a:t>,</a:t>
            </a:r>
            <a:br>
              <a:rPr lang="pt-BR" sz="3600" b="1" dirty="0" smtClean="0"/>
            </a:br>
            <a:r>
              <a:rPr lang="pt-BR" sz="3600" b="1" dirty="0" smtClean="0"/>
              <a:t>vai derramando pingos brancos</a:t>
            </a:r>
            <a:br>
              <a:rPr lang="pt-BR" sz="3600" b="1" dirty="0" smtClean="0"/>
            </a:br>
            <a:r>
              <a:rPr lang="pt-BR" sz="3600" b="1" dirty="0" smtClean="0"/>
              <a:t>pelo caminho.</a:t>
            </a:r>
            <a:endParaRPr lang="pt-BR" sz="3600" b="1" dirty="0"/>
          </a:p>
        </p:txBody>
      </p:sp>
      <p:sp>
        <p:nvSpPr>
          <p:cNvPr id="3" name="CaixaDeTexto 2"/>
          <p:cNvSpPr txBox="1"/>
          <p:nvPr/>
        </p:nvSpPr>
        <p:spPr>
          <a:xfrm>
            <a:off x="7884368" y="692696"/>
            <a:ext cx="86409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/>
              <a:t>C</a:t>
            </a:r>
          </a:p>
          <a:p>
            <a:pPr algn="ctr"/>
            <a:r>
              <a:rPr lang="pt-BR" sz="2000" b="1" dirty="0" smtClean="0"/>
              <a:t>A</a:t>
            </a:r>
          </a:p>
          <a:p>
            <a:pPr algn="ctr"/>
            <a:r>
              <a:rPr lang="pt-BR" sz="2000" b="1" dirty="0" smtClean="0"/>
              <a:t>S</a:t>
            </a:r>
          </a:p>
          <a:p>
            <a:pPr algn="ctr"/>
            <a:r>
              <a:rPr lang="pt-BR" sz="2000" b="1" dirty="0" smtClean="0"/>
              <a:t>S</a:t>
            </a:r>
          </a:p>
          <a:p>
            <a:pPr algn="ctr"/>
            <a:r>
              <a:rPr lang="pt-BR" sz="2000" b="1" dirty="0" smtClean="0"/>
              <a:t>I</a:t>
            </a:r>
          </a:p>
          <a:p>
            <a:pPr algn="ctr"/>
            <a:r>
              <a:rPr lang="pt-BR" sz="2000" b="1" dirty="0" smtClean="0"/>
              <a:t>A</a:t>
            </a:r>
          </a:p>
          <a:p>
            <a:pPr algn="ctr"/>
            <a:r>
              <a:rPr lang="pt-BR" sz="2000" b="1" dirty="0" smtClean="0"/>
              <a:t>N</a:t>
            </a:r>
          </a:p>
          <a:p>
            <a:pPr algn="ctr"/>
            <a:r>
              <a:rPr lang="pt-BR" sz="2000" b="1" dirty="0" smtClean="0"/>
              <a:t>O</a:t>
            </a:r>
          </a:p>
          <a:p>
            <a:pPr algn="ctr"/>
            <a:endParaRPr lang="pt-BR" sz="2000" b="1" dirty="0" smtClean="0"/>
          </a:p>
          <a:p>
            <a:pPr algn="ctr"/>
            <a:endParaRPr lang="pt-BR" sz="2000" b="1" dirty="0" smtClean="0"/>
          </a:p>
          <a:p>
            <a:pPr algn="ctr"/>
            <a:endParaRPr lang="pt-BR" sz="2000" b="1" dirty="0" smtClean="0"/>
          </a:p>
          <a:p>
            <a:pPr algn="ctr"/>
            <a:r>
              <a:rPr lang="pt-BR" sz="2000" b="1" dirty="0" smtClean="0"/>
              <a:t>R</a:t>
            </a:r>
          </a:p>
          <a:p>
            <a:pPr algn="ctr"/>
            <a:r>
              <a:rPr lang="pt-BR" sz="2000" b="1" dirty="0" smtClean="0"/>
              <a:t>I</a:t>
            </a:r>
          </a:p>
          <a:p>
            <a:pPr algn="ctr"/>
            <a:r>
              <a:rPr lang="pt-BR" sz="2000" b="1" dirty="0" smtClean="0"/>
              <a:t>C</a:t>
            </a:r>
          </a:p>
          <a:p>
            <a:pPr algn="ctr"/>
            <a:r>
              <a:rPr lang="pt-BR" sz="2000" b="1" dirty="0" smtClean="0"/>
              <a:t>A</a:t>
            </a:r>
          </a:p>
          <a:p>
            <a:pPr algn="ctr"/>
            <a:r>
              <a:rPr lang="pt-BR" sz="2000" b="1" dirty="0" smtClean="0"/>
              <a:t>R</a:t>
            </a:r>
          </a:p>
          <a:p>
            <a:pPr algn="ctr"/>
            <a:r>
              <a:rPr lang="pt-BR" sz="2000" b="1" dirty="0" smtClean="0"/>
              <a:t>D</a:t>
            </a:r>
          </a:p>
          <a:p>
            <a:pPr algn="ctr"/>
            <a:r>
              <a:rPr lang="pt-BR" sz="2000" b="1" dirty="0" smtClean="0"/>
              <a:t>O</a:t>
            </a:r>
            <a:endParaRPr lang="pt-BR" sz="2000" b="1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79512" y="260648"/>
            <a:ext cx="8712968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600" b="1" dirty="0" smtClean="0"/>
              <a:t>O poeta contemporâneo é alguém que precisa escrever “contra” tudo que já foi expresso, reinventando a poesia e o fazer poético. A seu favor, persiste aquilo que o próprio Carlos Drummond de Andrade exprimiu de maneira perfeita, para responder àqueles que o afrontaram, dizendo que seus temas eram banais, repetidos:</a:t>
            </a:r>
          </a:p>
          <a:p>
            <a:pPr algn="just"/>
            <a:endParaRPr lang="pt-BR" sz="3200" b="1" dirty="0" smtClean="0"/>
          </a:p>
          <a:p>
            <a:pPr algn="ctr"/>
            <a:r>
              <a:rPr lang="pt-BR" sz="4800" b="1" dirty="0" smtClean="0"/>
              <a:t>“Tudo já foi dito/ tudo é infinito”</a:t>
            </a:r>
            <a:endParaRPr lang="pt-BR" sz="4800" b="1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23528" y="332656"/>
            <a:ext cx="8568952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3200" b="1" dirty="0" smtClean="0"/>
              <a:t>Desde tempos imemoriais o homem “faz” poesia, pois, segundo Edgar </a:t>
            </a:r>
            <a:r>
              <a:rPr lang="pt-BR" sz="3200" b="1" dirty="0" err="1" smtClean="0"/>
              <a:t>Morin</a:t>
            </a:r>
            <a:r>
              <a:rPr lang="pt-BR" sz="3200" b="1" dirty="0" smtClean="0"/>
              <a:t>, a </a:t>
            </a:r>
            <a:r>
              <a:rPr lang="pt-BR" sz="3200" b="1" dirty="0" smtClean="0"/>
              <a:t>v</a:t>
            </a:r>
            <a:r>
              <a:rPr lang="pt-BR" sz="3200" b="1" dirty="0" smtClean="0"/>
              <a:t>ida só é suportável porque vivemos em “estado </a:t>
            </a:r>
            <a:r>
              <a:rPr lang="pt-BR" sz="3200" b="1" dirty="0" smtClean="0"/>
              <a:t>poético</a:t>
            </a:r>
            <a:r>
              <a:rPr lang="pt-BR" sz="3200" b="1" dirty="0" smtClean="0"/>
              <a:t>”, ainda que não escrevamos poesia, não leiamos poesia. Esse estado poético é produzido pela música, por qualquer forma de arte, mas também pelo culto, pelas cerimônias ligadas à fé, elo convívio com a natureza, pelo brincar.  O magnífico poeta alemão, </a:t>
            </a:r>
            <a:r>
              <a:rPr lang="pt-BR" sz="3200" b="1" dirty="0" err="1" smtClean="0"/>
              <a:t>Hölderlin</a:t>
            </a:r>
            <a:r>
              <a:rPr lang="pt-BR" sz="3200" b="1" dirty="0" smtClean="0"/>
              <a:t> diz:</a:t>
            </a:r>
          </a:p>
          <a:p>
            <a:pPr algn="ctr"/>
            <a:r>
              <a:rPr lang="pt-BR" sz="4800" b="1" dirty="0" smtClean="0"/>
              <a:t>"O homem habita a terra poeticamente”</a:t>
            </a:r>
            <a:endParaRPr lang="pt-BR" sz="48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79512" y="692696"/>
            <a:ext cx="878497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b="1" dirty="0" smtClean="0"/>
              <a:t>Habitar a terra poeticamente pode ser comparado à busca do infinito, referida por Drummond. </a:t>
            </a:r>
            <a:r>
              <a:rPr lang="pt-BR" sz="3200" b="1" dirty="0" smtClean="0"/>
              <a:t>Infelizmente, muitos de nós desaprendemos esse modo de estar e ser no mundo</a:t>
            </a:r>
            <a:r>
              <a:rPr lang="pt-BR" sz="3200" b="1" dirty="0" smtClean="0"/>
              <a:t>. Gosto </a:t>
            </a:r>
            <a:r>
              <a:rPr lang="pt-BR" sz="3200" b="1" dirty="0" smtClean="0"/>
              <a:t>da polêmica afirmativa do poeta </a:t>
            </a:r>
            <a:r>
              <a:rPr lang="pt-BR" sz="3200" b="1" dirty="0" smtClean="0"/>
              <a:t>Octavio </a:t>
            </a:r>
            <a:r>
              <a:rPr lang="pt-BR" sz="3200" b="1" dirty="0" smtClean="0"/>
              <a:t>Paz, quando diz que a prosa é uma violência contra a linguagem, filha do ritmo. Resumindo o pensamento de Paz, devido à “violência da razão” as palavras são arrancadas ao ritmo, embora nunca pela raiz, porque, nesse caso, a própria linguagem seria aniquilada.   </a:t>
            </a:r>
            <a:endParaRPr lang="pt-BR" sz="32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23528" y="548680"/>
            <a:ext cx="856895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600" b="1" dirty="0" smtClean="0"/>
              <a:t>O poeta mexicano </a:t>
            </a:r>
            <a:r>
              <a:rPr lang="pt-BR" sz="3600" b="1" dirty="0" smtClean="0"/>
              <a:t>explica que </a:t>
            </a:r>
            <a:r>
              <a:rPr lang="pt-BR" sz="3600" b="1" dirty="0" smtClean="0"/>
              <a:t>o ritmo é anterior à própria fala e prefigura a linguagem, por isso não há povos sem poesia. Porque não há povos sem ritmo, a poesia surge como a “forma natural de expressão dos </a:t>
            </a:r>
            <a:r>
              <a:rPr lang="pt-BR" sz="3600" b="1" dirty="0" smtClean="0"/>
              <a:t>homens”, </a:t>
            </a:r>
            <a:r>
              <a:rPr lang="pt-BR" sz="3600" b="1" dirty="0" smtClean="0"/>
              <a:t>configurando-se o “estado poético</a:t>
            </a:r>
            <a:r>
              <a:rPr lang="pt-BR" sz="3600" b="1" dirty="0" smtClean="0"/>
              <a:t>”.  As cantigas de ninar, antiquíssimas, mostram isso; também os cantos de trabalho, que não formulam palavras, são apenas balbucios, chilreios.</a:t>
            </a:r>
            <a:endParaRPr lang="pt-BR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79512" y="404664"/>
            <a:ext cx="878497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b="1" dirty="0" smtClean="0"/>
              <a:t>O que temos, então? Alguém que vai escrever poesia, consciente de que trabalha com temas tão antigos quanto a criação do homem. Diante da impossibilidade de falar sobre um tema inédito, qual o desafio? Encontrar o infinito. </a:t>
            </a:r>
          </a:p>
          <a:p>
            <a:pPr algn="just"/>
            <a:r>
              <a:rPr lang="pt-BR" sz="3200" b="1" dirty="0" smtClean="0"/>
              <a:t>E o processo de busca desse infinito, por si só, é poesia, quer resulte ou não num poema. </a:t>
            </a:r>
            <a:r>
              <a:rPr lang="pt-BR" sz="3200" b="1" dirty="0" smtClean="0"/>
              <a:t>Num outro </a:t>
            </a:r>
            <a:r>
              <a:rPr lang="pt-BR" sz="3200" b="1" dirty="0" smtClean="0"/>
              <a:t>texto, “Os </a:t>
            </a:r>
            <a:r>
              <a:rPr lang="pt-BR" sz="3200" b="1" dirty="0" smtClean="0"/>
              <a:t>sete saberes”, </a:t>
            </a:r>
            <a:r>
              <a:rPr lang="pt-BR" sz="3200" b="1" dirty="0" err="1" smtClean="0"/>
              <a:t>Morin</a:t>
            </a:r>
            <a:r>
              <a:rPr lang="pt-BR" sz="3200" b="1" dirty="0" smtClean="0"/>
              <a:t> explica que a complexidade humana pode ser entendida através da literatura, e fala sobre o poder que a poesia tem de nos ensinar a qualidade poética da vida que se revela no cotidiano.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51520" y="1124744"/>
            <a:ext cx="8568952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b="1" dirty="0" smtClean="0"/>
              <a:t>Assim, </a:t>
            </a:r>
            <a:r>
              <a:rPr lang="pt-BR" sz="3200" b="1" dirty="0" err="1" smtClean="0"/>
              <a:t>Morin</a:t>
            </a:r>
            <a:r>
              <a:rPr lang="pt-BR" sz="3200" b="1" dirty="0" smtClean="0"/>
              <a:t> diz:</a:t>
            </a:r>
          </a:p>
          <a:p>
            <a:endParaRPr lang="pt-BR" sz="3200" b="1" dirty="0" smtClean="0"/>
          </a:p>
          <a:p>
            <a:endParaRPr lang="pt-BR" sz="3200" b="1" dirty="0" smtClean="0"/>
          </a:p>
          <a:p>
            <a:pPr algn="ctr"/>
            <a:r>
              <a:rPr lang="pt-BR" sz="4400" b="1" dirty="0" smtClean="0"/>
              <a:t>“...</a:t>
            </a:r>
            <a:r>
              <a:rPr lang="pt-BR" sz="4400" b="1" dirty="0" smtClean="0"/>
              <a:t>a vida não deve ser uma prosa que se faça por obrigação. A vida é viver poeticamente na paixão, no </a:t>
            </a:r>
            <a:r>
              <a:rPr lang="pt-BR" sz="4400" b="1" dirty="0" smtClean="0"/>
              <a:t>entusiasmo”.</a:t>
            </a:r>
            <a:endParaRPr lang="pt-BR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79512" y="332656"/>
            <a:ext cx="878497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b="1" dirty="0" smtClean="0"/>
              <a:t>É exatamente isso que foi proposto como exercício na semana anterior: que experimentássemos o estado poético. Diz </a:t>
            </a:r>
            <a:r>
              <a:rPr lang="pt-BR" sz="3200" b="1" dirty="0" err="1" smtClean="0"/>
              <a:t>Morin</a:t>
            </a:r>
            <a:r>
              <a:rPr lang="pt-BR" sz="3200" b="1" dirty="0" smtClean="0"/>
              <a:t>:  “Ensaiarei </a:t>
            </a:r>
            <a:r>
              <a:rPr lang="pt-BR" sz="3200" b="1" dirty="0" smtClean="0"/>
              <a:t>sustentar a seguinte tese: o futuro da poesia reside em sua própria fonte. Mas que fonte é essa?” A fonte é o homem que se permitiu regressar ao </a:t>
            </a:r>
            <a:r>
              <a:rPr lang="pt-BR" sz="3200" b="1" dirty="0" smtClean="0"/>
              <a:t>estado poético </a:t>
            </a:r>
            <a:r>
              <a:rPr lang="pt-BR" sz="3200" b="1" dirty="0" smtClean="0"/>
              <a:t>e por isso descobriu, como Paz, que “...se o mundo é </a:t>
            </a:r>
            <a:r>
              <a:rPr lang="pt-BR" sz="3200" b="1" dirty="0" smtClean="0"/>
              <a:t>ideia</a:t>
            </a:r>
            <a:r>
              <a:rPr lang="pt-BR" sz="3200" b="1" dirty="0" smtClean="0"/>
              <a:t>, sua maneira própria de existir não pode ser outra senão a linguagem absoluta: um poema...” Ouso dizer: um poema que reinvente o poeta e, nele, recrie o </a:t>
            </a:r>
            <a:r>
              <a:rPr lang="pt-BR" sz="3200" b="1" i="1" dirty="0" smtClean="0"/>
              <a:t>homo </a:t>
            </a:r>
            <a:r>
              <a:rPr lang="pt-BR" sz="3200" b="1" i="1" dirty="0" err="1" smtClean="0"/>
              <a:t>luddens</a:t>
            </a:r>
            <a:r>
              <a:rPr lang="pt-BR" sz="3200" b="1" i="1" dirty="0" smtClean="0"/>
              <a:t> </a:t>
            </a:r>
            <a:r>
              <a:rPr lang="pt-BR" sz="3200" b="1" dirty="0" smtClean="0"/>
              <a:t>– o homem que brinca, que “habita poeticamente o mundo”. </a:t>
            </a:r>
            <a:endParaRPr lang="pt-BR" sz="32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755576" y="188640"/>
            <a:ext cx="6840760" cy="720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b="1" dirty="0" smtClean="0"/>
              <a:t>Gastei uma hora pensando um verso,</a:t>
            </a:r>
            <a:br>
              <a:rPr lang="pt-BR" sz="3200" b="1" dirty="0" smtClean="0"/>
            </a:br>
            <a:r>
              <a:rPr lang="pt-BR" sz="3200" b="1" dirty="0" smtClean="0"/>
              <a:t>que a pena não quer escrever.</a:t>
            </a:r>
            <a:br>
              <a:rPr lang="pt-BR" sz="3200" b="1" dirty="0" smtClean="0"/>
            </a:br>
            <a:r>
              <a:rPr lang="pt-BR" sz="3200" b="1" dirty="0" smtClean="0"/>
              <a:t>No entanto, ele está cá dentro</a:t>
            </a:r>
            <a:br>
              <a:rPr lang="pt-BR" sz="3200" b="1" dirty="0" smtClean="0"/>
            </a:br>
            <a:r>
              <a:rPr lang="pt-BR" sz="3200" b="1" dirty="0" smtClean="0"/>
              <a:t>inquieto, vivo.</a:t>
            </a:r>
            <a:br>
              <a:rPr lang="pt-BR" sz="3200" b="1" dirty="0" smtClean="0"/>
            </a:br>
            <a:r>
              <a:rPr lang="pt-BR" sz="3200" b="1" dirty="0" smtClean="0"/>
              <a:t>Ele está cá dentro</a:t>
            </a:r>
            <a:br>
              <a:rPr lang="pt-BR" sz="3200" b="1" dirty="0" smtClean="0"/>
            </a:br>
            <a:r>
              <a:rPr lang="pt-BR" sz="3200" b="1" dirty="0" smtClean="0"/>
              <a:t>e não quer sair.</a:t>
            </a:r>
            <a:br>
              <a:rPr lang="pt-BR" sz="3200" b="1" dirty="0" smtClean="0"/>
            </a:br>
            <a:r>
              <a:rPr lang="pt-BR" sz="5400" b="1" dirty="0" smtClean="0"/>
              <a:t>Mas a poesia deste momento</a:t>
            </a:r>
            <a:br>
              <a:rPr lang="pt-BR" sz="5400" b="1" dirty="0" smtClean="0"/>
            </a:br>
            <a:r>
              <a:rPr lang="pt-BR" sz="5400" b="1" dirty="0" smtClean="0"/>
              <a:t>inunda minha vida inteira. </a:t>
            </a:r>
            <a:r>
              <a:rPr lang="pt-BR" sz="5400" b="1" dirty="0" smtClean="0"/>
              <a:t/>
            </a:r>
            <a:br>
              <a:rPr lang="pt-BR" sz="5400" b="1" dirty="0" smtClean="0"/>
            </a:br>
            <a:r>
              <a:rPr lang="pt-BR" sz="5400" b="1" dirty="0" smtClean="0"/>
              <a:t>              </a:t>
            </a:r>
            <a:endParaRPr lang="pt-BR" sz="5400" b="1" dirty="0" smtClean="0"/>
          </a:p>
        </p:txBody>
      </p:sp>
      <p:sp>
        <p:nvSpPr>
          <p:cNvPr id="3" name="CaixaDeTexto 2"/>
          <p:cNvSpPr txBox="1"/>
          <p:nvPr/>
        </p:nvSpPr>
        <p:spPr>
          <a:xfrm>
            <a:off x="8532440" y="1484784"/>
            <a:ext cx="36004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/>
              <a:t>D</a:t>
            </a:r>
          </a:p>
          <a:p>
            <a:r>
              <a:rPr lang="pt-BR" sz="2800" b="1" dirty="0" smtClean="0"/>
              <a:t>R</a:t>
            </a:r>
          </a:p>
          <a:p>
            <a:r>
              <a:rPr lang="pt-BR" sz="2800" b="1" dirty="0" smtClean="0"/>
              <a:t>U</a:t>
            </a:r>
          </a:p>
          <a:p>
            <a:r>
              <a:rPr lang="pt-BR" sz="2800" b="1" dirty="0" smtClean="0"/>
              <a:t>M</a:t>
            </a:r>
          </a:p>
          <a:p>
            <a:r>
              <a:rPr lang="pt-BR" sz="2800" b="1" dirty="0" smtClean="0"/>
              <a:t>M</a:t>
            </a:r>
          </a:p>
          <a:p>
            <a:r>
              <a:rPr lang="pt-BR" sz="2800" b="1" dirty="0" smtClean="0"/>
              <a:t>O</a:t>
            </a:r>
          </a:p>
          <a:p>
            <a:r>
              <a:rPr lang="pt-BR" sz="2800" b="1" dirty="0" smtClean="0"/>
              <a:t>N</a:t>
            </a:r>
          </a:p>
          <a:p>
            <a:r>
              <a:rPr lang="pt-BR" sz="2800" b="1" dirty="0" smtClean="0"/>
              <a:t>D</a:t>
            </a:r>
            <a:endParaRPr lang="pt-BR" sz="28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744</Words>
  <Application>Microsoft Office PowerPoint</Application>
  <PresentationFormat>Apresentação na tela (4:3)</PresentationFormat>
  <Paragraphs>50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Tema do Office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Sandra Baldessin</dc:creator>
  <cp:lastModifiedBy>Sandra Baldessin</cp:lastModifiedBy>
  <cp:revision>33</cp:revision>
  <dcterms:created xsi:type="dcterms:W3CDTF">2013-09-08T17:50:58Z</dcterms:created>
  <dcterms:modified xsi:type="dcterms:W3CDTF">2013-09-08T19:43:05Z</dcterms:modified>
</cp:coreProperties>
</file>