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67" r:id="rId4"/>
    <p:sldId id="258" r:id="rId5"/>
    <p:sldId id="259" r:id="rId6"/>
    <p:sldId id="260" r:id="rId7"/>
    <p:sldId id="261" r:id="rId8"/>
    <p:sldId id="266" r:id="rId9"/>
    <p:sldId id="262" r:id="rId10"/>
    <p:sldId id="263" r:id="rId11"/>
    <p:sldId id="264" r:id="rId12"/>
    <p:sldId id="265" r:id="rId13"/>
    <p:sldId id="269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39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5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11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968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00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98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2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00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77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912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85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7F21C-19E8-4C8C-AD9B-4E3B13B0CAAA}" type="datetimeFigureOut">
              <a:rPr lang="pt-BR" smtClean="0"/>
              <a:t>03/04/2016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FBE32-37AF-48B4-88D5-6BFD42D4E1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09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ythicscribes.com/wp-content/uploads/2015/07/reading-fatig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655" y="10891"/>
            <a:ext cx="6574697" cy="6847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 rot="8367351">
            <a:off x="292418" y="626129"/>
            <a:ext cx="579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pt-BR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 rot="19331250">
            <a:off x="4043965" y="759853"/>
            <a:ext cx="798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pt-BR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 rot="9745933" flipV="1">
            <a:off x="8097735" y="5017154"/>
            <a:ext cx="660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6" name="CaixaDeTexto 5"/>
          <p:cNvSpPr txBox="1"/>
          <p:nvPr/>
        </p:nvSpPr>
        <p:spPr>
          <a:xfrm rot="12506782" flipV="1">
            <a:off x="8192467" y="669684"/>
            <a:ext cx="48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pt-BR" sz="5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 rot="12506782" flipV="1">
            <a:off x="8272593" y="1144003"/>
            <a:ext cx="470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8" name="CaixaDeTexto 7"/>
          <p:cNvSpPr txBox="1"/>
          <p:nvPr/>
        </p:nvSpPr>
        <p:spPr>
          <a:xfrm rot="10800000" flipV="1">
            <a:off x="8193074" y="1799000"/>
            <a:ext cx="470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9" name="CaixaDeTexto 8"/>
          <p:cNvSpPr txBox="1"/>
          <p:nvPr/>
        </p:nvSpPr>
        <p:spPr>
          <a:xfrm rot="12506782" flipV="1">
            <a:off x="7999893" y="136974"/>
            <a:ext cx="470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0" name="CaixaDeTexto 9"/>
          <p:cNvSpPr txBox="1"/>
          <p:nvPr/>
        </p:nvSpPr>
        <p:spPr>
          <a:xfrm rot="10800000" flipV="1">
            <a:off x="8186209" y="3046379"/>
            <a:ext cx="470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1" name="CaixaDeTexto 10"/>
          <p:cNvSpPr txBox="1"/>
          <p:nvPr/>
        </p:nvSpPr>
        <p:spPr>
          <a:xfrm flipV="1">
            <a:off x="8340683" y="3751660"/>
            <a:ext cx="470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2" name="CaixaDeTexto 11"/>
          <p:cNvSpPr txBox="1"/>
          <p:nvPr/>
        </p:nvSpPr>
        <p:spPr>
          <a:xfrm rot="12506782" flipV="1">
            <a:off x="8112192" y="4496433"/>
            <a:ext cx="69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13" name="CaixaDeTexto 12"/>
          <p:cNvSpPr txBox="1"/>
          <p:nvPr/>
        </p:nvSpPr>
        <p:spPr>
          <a:xfrm rot="12506782" flipV="1">
            <a:off x="8329318" y="2508138"/>
            <a:ext cx="470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4" name="CaixaDeTexto 13"/>
          <p:cNvSpPr txBox="1"/>
          <p:nvPr/>
        </p:nvSpPr>
        <p:spPr>
          <a:xfrm rot="10800000" flipV="1">
            <a:off x="8300395" y="5573402"/>
            <a:ext cx="725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897746" y="3601260"/>
            <a:ext cx="8886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pt-BR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 rot="12506782" flipV="1">
            <a:off x="135674" y="1341444"/>
            <a:ext cx="69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17" name="CaixaDeTexto 16"/>
          <p:cNvSpPr txBox="1"/>
          <p:nvPr/>
        </p:nvSpPr>
        <p:spPr>
          <a:xfrm rot="10800000" flipV="1">
            <a:off x="214879" y="2046473"/>
            <a:ext cx="69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8" name="CaixaDeTexto 17"/>
          <p:cNvSpPr txBox="1"/>
          <p:nvPr/>
        </p:nvSpPr>
        <p:spPr>
          <a:xfrm rot="12506782" flipV="1">
            <a:off x="276482" y="2745219"/>
            <a:ext cx="69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</a:p>
        </p:txBody>
      </p:sp>
      <p:sp>
        <p:nvSpPr>
          <p:cNvPr id="19" name="CaixaDeTexto 18"/>
          <p:cNvSpPr txBox="1"/>
          <p:nvPr/>
        </p:nvSpPr>
        <p:spPr>
          <a:xfrm rot="8495917" flipV="1">
            <a:off x="276481" y="3717971"/>
            <a:ext cx="69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</a:t>
            </a:r>
          </a:p>
        </p:txBody>
      </p:sp>
      <p:sp>
        <p:nvSpPr>
          <p:cNvPr id="20" name="CaixaDeTexto 19"/>
          <p:cNvSpPr txBox="1"/>
          <p:nvPr/>
        </p:nvSpPr>
        <p:spPr>
          <a:xfrm rot="12506782" flipV="1">
            <a:off x="186614" y="4682083"/>
            <a:ext cx="697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21" name="CaixaDeTexto 20"/>
          <p:cNvSpPr txBox="1"/>
          <p:nvPr/>
        </p:nvSpPr>
        <p:spPr>
          <a:xfrm rot="13158242" flipV="1">
            <a:off x="4653594" y="948233"/>
            <a:ext cx="725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13713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4699" y="296214"/>
            <a:ext cx="871899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Todas as emoções e desejos humanos podem ser expressos através da mensagem estética – </a:t>
            </a:r>
            <a:r>
              <a:rPr lang="pt-BR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estésica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que é aquela comunicada pela obra de arte. Octavio Paz, poeta e ensaísta mexicano, afirma que:</a:t>
            </a: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“Tragédia ou comédia, tristeza ou alegria, absurdo ou hilário, nobre ou ridículo são qualidades estéticas que o autor concede à história, à personagem, e essa estética intimamente relacionada às emoções é incomparavelmente mais rica que a cognição racional”.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83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1973" y="373487"/>
            <a:ext cx="84614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frase de O. Paz guarda proximidade com o que discutimos semana passada: há um saber que sabe, e há um saber que sente, e ambos são válidos no contexto da aprendizagem. </a:t>
            </a: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esse saber que sente/saboreia, a Literatura tem um papel crucial: instigar a reflexão mais profunda. Mas ela não “nasce” para isso, ela não tem a obrigação de fazer isso. É o leitor que sofre a influência dessa inquietação gerada pelo texto. 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72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9244" y="386366"/>
            <a:ext cx="840990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Exemplifico esse saber lúcido/lúdico, que provoca inquietação, com alguns trechos de Mia Couto, um escritor cuja obra está comprometida exclusivamente consigo mesma, com a arte: </a:t>
            </a:r>
          </a:p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“Ainda lembrei de suas palavras amadurecendo uma esperança para mim quando eu de tudo descria:</a:t>
            </a:r>
            <a:b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-Não vê os rios que nunca enchem o mar? A vida de cada um também é assim: está sempre toda por viver.” </a:t>
            </a:r>
          </a:p>
        </p:txBody>
      </p:sp>
    </p:spTree>
    <p:extLst>
      <p:ext uri="{BB962C8B-B14F-4D97-AF65-F5344CB8AC3E}">
        <p14:creationId xmlns:p14="http://schemas.microsoft.com/office/powerpoint/2010/main" val="135739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34851" y="340995"/>
            <a:ext cx="838414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vida é assim: peixe vivo, mas que só vive no correr da água. Quem quer prender esse peixe tem que o matar. Só assim o possui em mão. Falo do tempo, falo da água. Os filhos se parecem com água andante, o irrecuperável curso do tempo. Um rio tem data de nascimento? Em que dia exato nascem os filhos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que faz andar a estrada? É o sonho. Enquanto a gente sonhar a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estrada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permanecerá viva. É para isso que servem os caminhos, para nos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fazerem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parentes do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futuro”. </a:t>
            </a:r>
          </a:p>
          <a:p>
            <a:pPr algn="just"/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“De  dia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já não saímos, de noite não sonhávamos. O sonho é o olho da vida. Nós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estávamos cegos”. 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008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8942" y="270456"/>
            <a:ext cx="86803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“Foi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vazando como um saco rompido e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é quando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já só era pele, tombou sobre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o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chão com educação de uma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folha”. </a:t>
            </a:r>
          </a:p>
          <a:p>
            <a:endParaRPr lang="pt-BR" sz="2800" b="1" dirty="0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pt-BR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fruto se sabe maduro pela mão de quem o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apanha”.</a:t>
            </a:r>
          </a:p>
          <a:p>
            <a:endParaRPr lang="pt-BR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casa, aquela casa nossa, era morada mais da noite que do dia. Estranho, dirão. Noite e dia não são metades, folha e verso? Como podiam o claro e o escuro repartir-se em desigual? Explico. Bastava que a voz de minha mãe em canto se escutasse para que, no mais lúcido meio-dia, se fechasse a noite. Lá fora, a chuva sonhava, tamborileira. E nós éramos meninos para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sempre”.</a:t>
            </a:r>
            <a:endParaRPr lang="pt-BR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44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83334" y="327215"/>
            <a:ext cx="425002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Gao Xingjian, escritor chinês que recebeu o Nobel de Literatura (2000), em seu discurso, na premiação, disse que nos séculos XX e XXI assistimos as ideologias influenciando a Literatura de modo muito marcante. </a:t>
            </a:r>
          </a:p>
        </p:txBody>
      </p:sp>
      <p:pic>
        <p:nvPicPr>
          <p:cNvPr id="1026" name="Picture 2" descr="http://brasil.elpais.com/cultura/imagenes/2014/04/07/actualidad/1396862228_965003_1396881495_noticia_grand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50" r="7973"/>
          <a:stretch/>
        </p:blipFill>
        <p:spPr bwMode="auto">
          <a:xfrm>
            <a:off x="4765182" y="327215"/>
            <a:ext cx="4275787" cy="621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29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3335" y="669702"/>
            <a:ext cx="8538693" cy="517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Até meados do Séc. XX, tínhamos as chamadas “Escolas Literárias” – Barroco, Romantismo, Realismo etc. A partir dos anos 1960, percebemos que a divisão em escolas e a imposição por escrever sob a égide de um dado estilo foi substituída por algo mais sutil: a obrigação de escrever literatura “engajada”. </a:t>
            </a:r>
          </a:p>
        </p:txBody>
      </p:sp>
    </p:spTree>
    <p:extLst>
      <p:ext uri="{BB962C8B-B14F-4D97-AF65-F5344CB8AC3E}">
        <p14:creationId xmlns:p14="http://schemas.microsoft.com/office/powerpoint/2010/main" val="338253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4699" y="837127"/>
            <a:ext cx="86417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 clássico exemplo disso ocorreu no Brasil, quando Raquel de Queiroz “foi chamada às falas” pelo Partido Comunista à respeito de sua obra “O Quinze”. 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Vários dos discursos de Xingjian tecem duras críticas à ideologia, considerando-a “o mal do século”. Ele afirma que o escritor nunca pode aceitar o papel de ideólogo, pois a sua função no mundo e na literatura é ser um idealista.</a:t>
            </a:r>
          </a:p>
        </p:txBody>
      </p:sp>
    </p:spTree>
    <p:extLst>
      <p:ext uri="{BB962C8B-B14F-4D97-AF65-F5344CB8AC3E}">
        <p14:creationId xmlns:p14="http://schemas.microsoft.com/office/powerpoint/2010/main" val="395819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8941" y="257579"/>
            <a:ext cx="87061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“O primeiro, busca reproduzir para seus contemporâneos a cartilha a qual está adstrito. Muda as palavras, capricha mais ou menos e nisto encontra seu prazer. </a:t>
            </a:r>
            <a:r>
              <a:rPr lang="pt-BR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Morre no seu século. 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segundo, encontra ideias que julga salutares para a vida humana e para o convívio em sociedade e divulga-as de maneira mais ou menos inocente. Contudo, como consegue atingir os anseios arquetípicos da Humanidade, geralmente não morre”.  Xingjian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23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06063" y="154547"/>
            <a:ext cx="880914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Literatura é da ordem das coisas que têm valor em si, intrínseco, valores ideais que não se prestam a ser componentes de algo supostamente maior; daí o esforço da ideologia no sentido de parasitá-la, visando outras funções, sendo o principal viés de apropriação o sociológico. </a:t>
            </a: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Literatura tem uma função social, mas esta não pode ser determinada pela ideologia, transformando-a num acessório, num meio para atingir um fim: ela é o fim em si mesma.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2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9245" y="450762"/>
            <a:ext cx="835838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Conforme comentamos na aula anterior, a leitura desvinculada da ideologia </a:t>
            </a:r>
            <a:r>
              <a:rPr lang="pt-BR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empodera</a:t>
            </a: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leitor; para que isso ocorra, é necessário que o escritor também não esteja rendido às ideologias.</a:t>
            </a: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Hoje, quando falamos em ideologia, não estamos nos referindo, exclusivamente, à política partidária. Segundo me parece, a ideologia de mercado é a mais prevalente e perigosa, pois têm a mídia e os governos a seu serviço. 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7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34850" y="154547"/>
            <a:ext cx="84227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Brasil, sempre houve uma preocupação em mostrar o traço sociológico, o traço social e histórico, a “sociologia da literatura”, e muitos escritores, pressionados a se posicionarem, cederam e mostraram uma produção intelectual que racionalizou em cima de temas como a miséria, a seca a violência... Isso é bem nítido, também, na produção cinematográfica nacional. Hoje, isso é mais real, pois o patrocínio da ANCINE, por ex.,  depende do viés ideológico, sem falar nos livros infanto-juvenis (PNLPD).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301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70456" y="180304"/>
            <a:ext cx="862884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Literatura não é um instrumento de transformação social, pois sua “função” excede a mera utilidade prática. Literatura que mereça esse nome implica na livre articulação de ideias/ideais, memórias/invenções. </a:t>
            </a: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compromisso de quem escreve é consigo mesmo e com a escrita (exemplos: Graciliano &amp; Clarice).</a:t>
            </a:r>
          </a:p>
          <a:p>
            <a:pPr algn="just">
              <a:lnSpc>
                <a:spcPct val="150000"/>
              </a:lnSpc>
            </a:pPr>
            <a:r>
              <a:rPr lang="pt-BR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Aquele que escreve, seja um autor consagrado ou  não, é alguém que está procurando entender, alguém que está desenvolvendo uma consciência lúcida/lúdica do mundo.</a:t>
            </a: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966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1083</Words>
  <Application>Microsoft Office PowerPoint</Application>
  <PresentationFormat>Apresentação na tela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Sandra Baldessin</dc:creator>
  <cp:lastModifiedBy>Sandra Baldessin</cp:lastModifiedBy>
  <cp:revision>35</cp:revision>
  <dcterms:created xsi:type="dcterms:W3CDTF">2016-03-20T18:49:51Z</dcterms:created>
  <dcterms:modified xsi:type="dcterms:W3CDTF">2016-04-03T18:08:14Z</dcterms:modified>
</cp:coreProperties>
</file>