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4" r:id="rId8"/>
    <p:sldId id="262" r:id="rId9"/>
    <p:sldId id="265" r:id="rId10"/>
    <p:sldId id="266" r:id="rId11"/>
    <p:sldId id="267" r:id="rId12"/>
    <p:sldId id="268" r:id="rId13"/>
    <p:sldId id="269" r:id="rId14"/>
    <p:sldId id="270" r:id="rId15"/>
    <p:sldId id="271" r:id="rId16"/>
    <p:sldId id="263" r:id="rId17"/>
    <p:sldId id="272" r:id="rId18"/>
    <p:sldId id="273" r:id="rId19"/>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72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pt-BR" smtClean="0"/>
              <a:t>Clique para editar o título mestre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D326EFF0-CC7F-4C0D-9D04-BF08B35A1421}" type="datetimeFigureOut">
              <a:rPr lang="pt-BR" smtClean="0"/>
              <a:t>03/04/2016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2AD1C34-CE79-4A4D-94C8-D88C9880B66F}" type="slidenum">
              <a:rPr lang="pt-BR" smtClean="0"/>
              <a:t>‹nº›</a:t>
            </a:fld>
            <a:endParaRPr lang="pt-BR"/>
          </a:p>
        </p:txBody>
      </p:sp>
    </p:spTree>
    <p:extLst>
      <p:ext uri="{BB962C8B-B14F-4D97-AF65-F5344CB8AC3E}">
        <p14:creationId xmlns:p14="http://schemas.microsoft.com/office/powerpoint/2010/main" val="2540928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D326EFF0-CC7F-4C0D-9D04-BF08B35A1421}" type="datetimeFigureOut">
              <a:rPr lang="pt-BR" smtClean="0"/>
              <a:t>03/04/2016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2AD1C34-CE79-4A4D-94C8-D88C9880B66F}" type="slidenum">
              <a:rPr lang="pt-BR" smtClean="0"/>
              <a:t>‹nº›</a:t>
            </a:fld>
            <a:endParaRPr lang="pt-BR"/>
          </a:p>
        </p:txBody>
      </p:sp>
    </p:spTree>
    <p:extLst>
      <p:ext uri="{BB962C8B-B14F-4D97-AF65-F5344CB8AC3E}">
        <p14:creationId xmlns:p14="http://schemas.microsoft.com/office/powerpoint/2010/main" val="1696481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D326EFF0-CC7F-4C0D-9D04-BF08B35A1421}" type="datetimeFigureOut">
              <a:rPr lang="pt-BR" smtClean="0"/>
              <a:t>03/04/2016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2AD1C34-CE79-4A4D-94C8-D88C9880B66F}" type="slidenum">
              <a:rPr lang="pt-BR" smtClean="0"/>
              <a:t>‹nº›</a:t>
            </a:fld>
            <a:endParaRPr lang="pt-BR"/>
          </a:p>
        </p:txBody>
      </p:sp>
    </p:spTree>
    <p:extLst>
      <p:ext uri="{BB962C8B-B14F-4D97-AF65-F5344CB8AC3E}">
        <p14:creationId xmlns:p14="http://schemas.microsoft.com/office/powerpoint/2010/main" val="3141208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D326EFF0-CC7F-4C0D-9D04-BF08B35A1421}" type="datetimeFigureOut">
              <a:rPr lang="pt-BR" smtClean="0"/>
              <a:t>03/04/2016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2AD1C34-CE79-4A4D-94C8-D88C9880B66F}" type="slidenum">
              <a:rPr lang="pt-BR" smtClean="0"/>
              <a:t>‹nº›</a:t>
            </a:fld>
            <a:endParaRPr lang="pt-BR"/>
          </a:p>
        </p:txBody>
      </p:sp>
    </p:spTree>
    <p:extLst>
      <p:ext uri="{BB962C8B-B14F-4D97-AF65-F5344CB8AC3E}">
        <p14:creationId xmlns:p14="http://schemas.microsoft.com/office/powerpoint/2010/main" val="2677759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pt-BR" smtClean="0"/>
              <a:t>Clique para editar o título mestre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D326EFF0-CC7F-4C0D-9D04-BF08B35A1421}" type="datetimeFigureOut">
              <a:rPr lang="pt-BR" smtClean="0"/>
              <a:t>03/04/2016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2AD1C34-CE79-4A4D-94C8-D88C9880B66F}" type="slidenum">
              <a:rPr lang="pt-BR" smtClean="0"/>
              <a:t>‹nº›</a:t>
            </a:fld>
            <a:endParaRPr lang="pt-BR"/>
          </a:p>
        </p:txBody>
      </p:sp>
    </p:spTree>
    <p:extLst>
      <p:ext uri="{BB962C8B-B14F-4D97-AF65-F5344CB8AC3E}">
        <p14:creationId xmlns:p14="http://schemas.microsoft.com/office/powerpoint/2010/main" val="3885331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D326EFF0-CC7F-4C0D-9D04-BF08B35A1421}" type="datetimeFigureOut">
              <a:rPr lang="pt-BR" smtClean="0"/>
              <a:t>03/04/2016</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B2AD1C34-CE79-4A4D-94C8-D88C9880B66F}" type="slidenum">
              <a:rPr lang="pt-BR" smtClean="0"/>
              <a:t>‹nº›</a:t>
            </a:fld>
            <a:endParaRPr lang="pt-BR"/>
          </a:p>
        </p:txBody>
      </p:sp>
    </p:spTree>
    <p:extLst>
      <p:ext uri="{BB962C8B-B14F-4D97-AF65-F5344CB8AC3E}">
        <p14:creationId xmlns:p14="http://schemas.microsoft.com/office/powerpoint/2010/main" val="2141077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pt-BR" smtClean="0"/>
              <a:t>Clique para editar o título mestre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629842" y="2505075"/>
            <a:ext cx="3868340"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4629150" y="2505075"/>
            <a:ext cx="3887391"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D326EFF0-CC7F-4C0D-9D04-BF08B35A1421}" type="datetimeFigureOut">
              <a:rPr lang="pt-BR" smtClean="0"/>
              <a:t>03/04/2016</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B2AD1C34-CE79-4A4D-94C8-D88C9880B66F}" type="slidenum">
              <a:rPr lang="pt-BR" smtClean="0"/>
              <a:t>‹nº›</a:t>
            </a:fld>
            <a:endParaRPr lang="pt-BR"/>
          </a:p>
        </p:txBody>
      </p:sp>
    </p:spTree>
    <p:extLst>
      <p:ext uri="{BB962C8B-B14F-4D97-AF65-F5344CB8AC3E}">
        <p14:creationId xmlns:p14="http://schemas.microsoft.com/office/powerpoint/2010/main" val="456688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D326EFF0-CC7F-4C0D-9D04-BF08B35A1421}" type="datetimeFigureOut">
              <a:rPr lang="pt-BR" smtClean="0"/>
              <a:t>03/04/2016</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B2AD1C34-CE79-4A4D-94C8-D88C9880B66F}" type="slidenum">
              <a:rPr lang="pt-BR" smtClean="0"/>
              <a:t>‹nº›</a:t>
            </a:fld>
            <a:endParaRPr lang="pt-BR"/>
          </a:p>
        </p:txBody>
      </p:sp>
    </p:spTree>
    <p:extLst>
      <p:ext uri="{BB962C8B-B14F-4D97-AF65-F5344CB8AC3E}">
        <p14:creationId xmlns:p14="http://schemas.microsoft.com/office/powerpoint/2010/main" val="3993757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26EFF0-CC7F-4C0D-9D04-BF08B35A1421}" type="datetimeFigureOut">
              <a:rPr lang="pt-BR" smtClean="0"/>
              <a:t>03/04/2016</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B2AD1C34-CE79-4A4D-94C8-D88C9880B66F}" type="slidenum">
              <a:rPr lang="pt-BR" smtClean="0"/>
              <a:t>‹nº›</a:t>
            </a:fld>
            <a:endParaRPr lang="pt-BR"/>
          </a:p>
        </p:txBody>
      </p:sp>
    </p:spTree>
    <p:extLst>
      <p:ext uri="{BB962C8B-B14F-4D97-AF65-F5344CB8AC3E}">
        <p14:creationId xmlns:p14="http://schemas.microsoft.com/office/powerpoint/2010/main" val="11629413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pt-BR" smtClean="0"/>
              <a:t>Clique para editar o título mestre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D326EFF0-CC7F-4C0D-9D04-BF08B35A1421}" type="datetimeFigureOut">
              <a:rPr lang="pt-BR" smtClean="0"/>
              <a:t>03/04/2016</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B2AD1C34-CE79-4A4D-94C8-D88C9880B66F}" type="slidenum">
              <a:rPr lang="pt-BR" smtClean="0"/>
              <a:t>‹nº›</a:t>
            </a:fld>
            <a:endParaRPr lang="pt-BR"/>
          </a:p>
        </p:txBody>
      </p:sp>
    </p:spTree>
    <p:extLst>
      <p:ext uri="{BB962C8B-B14F-4D97-AF65-F5344CB8AC3E}">
        <p14:creationId xmlns:p14="http://schemas.microsoft.com/office/powerpoint/2010/main" val="1250224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D326EFF0-CC7F-4C0D-9D04-BF08B35A1421}" type="datetimeFigureOut">
              <a:rPr lang="pt-BR" smtClean="0"/>
              <a:t>03/04/2016</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B2AD1C34-CE79-4A4D-94C8-D88C9880B66F}" type="slidenum">
              <a:rPr lang="pt-BR" smtClean="0"/>
              <a:t>‹nº›</a:t>
            </a:fld>
            <a:endParaRPr lang="pt-BR"/>
          </a:p>
        </p:txBody>
      </p:sp>
    </p:spTree>
    <p:extLst>
      <p:ext uri="{BB962C8B-B14F-4D97-AF65-F5344CB8AC3E}">
        <p14:creationId xmlns:p14="http://schemas.microsoft.com/office/powerpoint/2010/main" val="3722811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26EFF0-CC7F-4C0D-9D04-BF08B35A1421}" type="datetimeFigureOut">
              <a:rPr lang="pt-BR" smtClean="0"/>
              <a:t>03/04/2016</a:t>
            </a:fld>
            <a:endParaRPr lang="pt-B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AD1C34-CE79-4A4D-94C8-D88C9880B66F}" type="slidenum">
              <a:rPr lang="pt-BR" smtClean="0"/>
              <a:t>‹nº›</a:t>
            </a:fld>
            <a:endParaRPr lang="pt-BR"/>
          </a:p>
        </p:txBody>
      </p:sp>
    </p:spTree>
    <p:extLst>
      <p:ext uri="{BB962C8B-B14F-4D97-AF65-F5344CB8AC3E}">
        <p14:creationId xmlns:p14="http://schemas.microsoft.com/office/powerpoint/2010/main" val="6950345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http://png.clipart.me/graphics/previews/163/vector-eps-concept-or-conceptual-green-tree-word-cloud-on-white-background-metaphor-to-communication-speech-message-mail_163962860.jpg"/>
          <p:cNvPicPr>
            <a:picLocks noChangeAspect="1" noChangeArrowheads="1"/>
          </p:cNvPicPr>
          <p:nvPr/>
        </p:nvPicPr>
        <p:blipFill rotWithShape="1">
          <a:blip r:embed="rId2">
            <a:extLst>
              <a:ext uri="{28A0092B-C50C-407E-A947-70E740481C1C}">
                <a14:useLocalDpi xmlns:a14="http://schemas.microsoft.com/office/drawing/2010/main" val="0"/>
              </a:ext>
            </a:extLst>
          </a:blip>
          <a:srcRect b="8644"/>
          <a:stretch/>
        </p:blipFill>
        <p:spPr bwMode="auto">
          <a:xfrm>
            <a:off x="904843" y="60521"/>
            <a:ext cx="7440667" cy="6797479"/>
          </a:xfrm>
          <a:prstGeom prst="rect">
            <a:avLst/>
          </a:prstGeom>
          <a:noFill/>
          <a:extLst>
            <a:ext uri="{909E8E84-426E-40DD-AFC4-6F175D3DCCD1}">
              <a14:hiddenFill xmlns:a14="http://schemas.microsoft.com/office/drawing/2010/main">
                <a:solidFill>
                  <a:srgbClr val="FFFFFF"/>
                </a:solidFill>
              </a14:hiddenFill>
            </a:ext>
          </a:extLst>
        </p:spPr>
      </p:pic>
      <p:sp>
        <p:nvSpPr>
          <p:cNvPr id="5" name="CaixaDeTexto 4"/>
          <p:cNvSpPr txBox="1"/>
          <p:nvPr/>
        </p:nvSpPr>
        <p:spPr>
          <a:xfrm>
            <a:off x="1030309" y="5022760"/>
            <a:ext cx="3902299" cy="1569660"/>
          </a:xfrm>
          <a:prstGeom prst="rect">
            <a:avLst/>
          </a:prstGeom>
          <a:noFill/>
        </p:spPr>
        <p:txBody>
          <a:bodyPr wrap="square" rtlCol="0">
            <a:spAutoFit/>
          </a:bodyPr>
          <a:lstStyle/>
          <a:p>
            <a:pPr algn="ctr"/>
            <a:r>
              <a:rPr lang="pt-BR" sz="9600" b="1" dirty="0" smtClean="0">
                <a:solidFill>
                  <a:srgbClr val="00B050"/>
                </a:solidFill>
              </a:rPr>
              <a:t>METÁ</a:t>
            </a:r>
            <a:endParaRPr lang="pt-BR" sz="9600" b="1" dirty="0">
              <a:solidFill>
                <a:srgbClr val="00B050"/>
              </a:solidFill>
            </a:endParaRPr>
          </a:p>
        </p:txBody>
      </p:sp>
      <p:sp>
        <p:nvSpPr>
          <p:cNvPr id="7" name="CaixaDeTexto 6"/>
          <p:cNvSpPr txBox="1"/>
          <p:nvPr/>
        </p:nvSpPr>
        <p:spPr>
          <a:xfrm>
            <a:off x="4568677" y="5022760"/>
            <a:ext cx="3902299" cy="1569660"/>
          </a:xfrm>
          <a:prstGeom prst="rect">
            <a:avLst/>
          </a:prstGeom>
          <a:noFill/>
        </p:spPr>
        <p:txBody>
          <a:bodyPr wrap="square" rtlCol="0">
            <a:spAutoFit/>
          </a:bodyPr>
          <a:lstStyle/>
          <a:p>
            <a:pPr algn="ctr"/>
            <a:r>
              <a:rPr lang="pt-BR" sz="9600" b="1" dirty="0" smtClean="0">
                <a:solidFill>
                  <a:srgbClr val="00B050"/>
                </a:solidFill>
              </a:rPr>
              <a:t>FORA</a:t>
            </a:r>
            <a:endParaRPr lang="pt-BR" sz="9600" b="1" dirty="0">
              <a:solidFill>
                <a:srgbClr val="00B050"/>
              </a:solidFill>
            </a:endParaRPr>
          </a:p>
        </p:txBody>
      </p:sp>
    </p:spTree>
    <p:extLst>
      <p:ext uri="{BB962C8B-B14F-4D97-AF65-F5344CB8AC3E}">
        <p14:creationId xmlns:p14="http://schemas.microsoft.com/office/powerpoint/2010/main" val="2607898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CaixaDeTexto 1"/>
          <p:cNvSpPr txBox="1"/>
          <p:nvPr/>
        </p:nvSpPr>
        <p:spPr>
          <a:xfrm>
            <a:off x="334852" y="270456"/>
            <a:ext cx="8577329" cy="6309420"/>
          </a:xfrm>
          <a:prstGeom prst="rect">
            <a:avLst/>
          </a:prstGeom>
          <a:noFill/>
        </p:spPr>
        <p:txBody>
          <a:bodyPr wrap="square" rtlCol="0">
            <a:spAutoFit/>
          </a:bodyPr>
          <a:lstStyle/>
          <a:p>
            <a:pPr algn="just"/>
            <a:r>
              <a:rPr lang="pt-BR" sz="2800" b="1" dirty="0" smtClean="0">
                <a:solidFill>
                  <a:schemeClr val="bg1"/>
                </a:solidFill>
              </a:rPr>
              <a:t>E continua, na tentativa de explicar o inexplicável:</a:t>
            </a:r>
          </a:p>
          <a:p>
            <a:pPr algn="just"/>
            <a:endParaRPr lang="pt-BR" sz="2800" b="1" dirty="0">
              <a:solidFill>
                <a:schemeClr val="bg1"/>
              </a:solidFill>
            </a:endParaRPr>
          </a:p>
          <a:p>
            <a:pPr algn="just"/>
            <a:r>
              <a:rPr lang="pt-BR" sz="2800" b="1" dirty="0">
                <a:solidFill>
                  <a:schemeClr val="bg1"/>
                </a:solidFill>
              </a:rPr>
              <a:t>As crianças são muito </a:t>
            </a:r>
            <a:r>
              <a:rPr lang="pt-BR" sz="2800" b="1" dirty="0" smtClean="0">
                <a:solidFill>
                  <a:schemeClr val="bg1"/>
                </a:solidFill>
              </a:rPr>
              <a:t>literárias, </a:t>
            </a:r>
            <a:r>
              <a:rPr lang="pt-BR" sz="2800" b="1" dirty="0">
                <a:solidFill>
                  <a:schemeClr val="bg1"/>
                </a:solidFill>
              </a:rPr>
              <a:t>porque dizem como sentem e não como deve sentir quem </a:t>
            </a:r>
            <a:r>
              <a:rPr lang="pt-BR" sz="2800" b="1" dirty="0" smtClean="0">
                <a:solidFill>
                  <a:schemeClr val="bg1"/>
                </a:solidFill>
              </a:rPr>
              <a:t>sente, </a:t>
            </a:r>
            <a:r>
              <a:rPr lang="pt-BR" sz="2800" b="1" dirty="0">
                <a:solidFill>
                  <a:schemeClr val="bg1"/>
                </a:solidFill>
              </a:rPr>
              <a:t>segundo outra pessoa </a:t>
            </a:r>
            <a:r>
              <a:rPr lang="pt-BR" sz="2800" b="1" dirty="0" smtClean="0">
                <a:solidFill>
                  <a:schemeClr val="bg1"/>
                </a:solidFill>
              </a:rPr>
              <a:t>Uma </a:t>
            </a:r>
            <a:r>
              <a:rPr lang="pt-BR" sz="2800" b="1" dirty="0">
                <a:solidFill>
                  <a:schemeClr val="bg1"/>
                </a:solidFill>
              </a:rPr>
              <a:t>criança, que uma vez ouvi, disse, querendo dizer que estava à beira de chorar, não </a:t>
            </a:r>
            <a:r>
              <a:rPr lang="pt-BR" sz="2800" b="1" dirty="0" smtClean="0">
                <a:solidFill>
                  <a:schemeClr val="bg1"/>
                </a:solidFill>
              </a:rPr>
              <a:t>“tenho </a:t>
            </a:r>
            <a:r>
              <a:rPr lang="pt-BR" sz="2800" b="1" dirty="0">
                <a:solidFill>
                  <a:schemeClr val="bg1"/>
                </a:solidFill>
              </a:rPr>
              <a:t>vontade de </a:t>
            </a:r>
            <a:r>
              <a:rPr lang="pt-BR" sz="2800" b="1" dirty="0" smtClean="0">
                <a:solidFill>
                  <a:schemeClr val="bg1"/>
                </a:solidFill>
              </a:rPr>
              <a:t>chorar”, </a:t>
            </a:r>
            <a:r>
              <a:rPr lang="pt-BR" sz="2800" b="1" dirty="0">
                <a:solidFill>
                  <a:schemeClr val="bg1"/>
                </a:solidFill>
              </a:rPr>
              <a:t>que é como diria um adulto, isto é, um estúpido, senão isto: </a:t>
            </a:r>
            <a:r>
              <a:rPr lang="pt-BR" sz="2800" b="1" dirty="0" smtClean="0">
                <a:solidFill>
                  <a:schemeClr val="bg1"/>
                </a:solidFill>
              </a:rPr>
              <a:t>“tenho </a:t>
            </a:r>
            <a:r>
              <a:rPr lang="pt-BR" sz="2800" b="1" dirty="0">
                <a:solidFill>
                  <a:schemeClr val="bg1"/>
                </a:solidFill>
              </a:rPr>
              <a:t>vontade de </a:t>
            </a:r>
            <a:r>
              <a:rPr lang="pt-BR" sz="2800" b="1" dirty="0" smtClean="0">
                <a:solidFill>
                  <a:schemeClr val="bg1"/>
                </a:solidFill>
              </a:rPr>
              <a:t>lágrimas”. </a:t>
            </a:r>
            <a:r>
              <a:rPr lang="pt-BR" sz="2800" b="1" dirty="0">
                <a:solidFill>
                  <a:schemeClr val="bg1"/>
                </a:solidFill>
              </a:rPr>
              <a:t>E esta frase, absolutamente literária, a ponto de que seria </a:t>
            </a:r>
            <a:r>
              <a:rPr lang="pt-BR" sz="2800" b="1" dirty="0" smtClean="0">
                <a:solidFill>
                  <a:schemeClr val="bg1"/>
                </a:solidFill>
              </a:rPr>
              <a:t>afetada </a:t>
            </a:r>
            <a:r>
              <a:rPr lang="pt-BR" sz="2800" b="1" dirty="0">
                <a:solidFill>
                  <a:schemeClr val="bg1"/>
                </a:solidFill>
              </a:rPr>
              <a:t>num poeta célebre, se ele a pudesse dizer, refere absolutamente a presença quente das lágrimas a romper das pálpebras conscientes da amargura líquida. </a:t>
            </a:r>
            <a:endParaRPr lang="pt-BR" sz="2800" b="1" dirty="0" smtClean="0">
              <a:solidFill>
                <a:schemeClr val="bg1"/>
              </a:solidFill>
            </a:endParaRPr>
          </a:p>
          <a:p>
            <a:pPr algn="just"/>
            <a:endParaRPr lang="pt-BR" sz="2800" b="1" dirty="0" smtClean="0">
              <a:solidFill>
                <a:schemeClr val="bg1"/>
              </a:solidFill>
            </a:endParaRPr>
          </a:p>
          <a:p>
            <a:pPr algn="ctr"/>
            <a:r>
              <a:rPr lang="pt-BR" sz="4000" b="1" dirty="0" smtClean="0">
                <a:solidFill>
                  <a:schemeClr val="bg1"/>
                </a:solidFill>
              </a:rPr>
              <a:t>“Tenho </a:t>
            </a:r>
            <a:r>
              <a:rPr lang="pt-BR" sz="4000" b="1" dirty="0">
                <a:solidFill>
                  <a:schemeClr val="bg1"/>
                </a:solidFill>
              </a:rPr>
              <a:t>vontade de </a:t>
            </a:r>
            <a:r>
              <a:rPr lang="pt-BR" sz="4000" b="1" dirty="0" smtClean="0">
                <a:solidFill>
                  <a:schemeClr val="bg1"/>
                </a:solidFill>
              </a:rPr>
              <a:t>lágrimas!”</a:t>
            </a:r>
            <a:endParaRPr lang="pt-BR" sz="4000" b="1" dirty="0">
              <a:solidFill>
                <a:schemeClr val="bg1"/>
              </a:solidFill>
            </a:endParaRPr>
          </a:p>
        </p:txBody>
      </p:sp>
    </p:spTree>
    <p:extLst>
      <p:ext uri="{BB962C8B-B14F-4D97-AF65-F5344CB8AC3E}">
        <p14:creationId xmlns:p14="http://schemas.microsoft.com/office/powerpoint/2010/main" val="21586253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CaixaDeTexto 1"/>
          <p:cNvSpPr txBox="1"/>
          <p:nvPr/>
        </p:nvSpPr>
        <p:spPr>
          <a:xfrm>
            <a:off x="399245" y="334851"/>
            <a:ext cx="8384147" cy="4832092"/>
          </a:xfrm>
          <a:prstGeom prst="rect">
            <a:avLst/>
          </a:prstGeom>
          <a:noFill/>
        </p:spPr>
        <p:txBody>
          <a:bodyPr wrap="square" rtlCol="0">
            <a:spAutoFit/>
          </a:bodyPr>
          <a:lstStyle/>
          <a:p>
            <a:pPr algn="just"/>
            <a:r>
              <a:rPr lang="pt-BR" sz="2800" b="1" dirty="0" smtClean="0">
                <a:solidFill>
                  <a:schemeClr val="bg1"/>
                </a:solidFill>
              </a:rPr>
              <a:t>Clarice Lispector, cujas metáforas “inacreditáveis” a consagraram como a autora brasileira mais importante da atualidade, a mais estudada por pesquisadores ao redor do mundo, disse que se aproximava da palavra com a </a:t>
            </a:r>
          </a:p>
          <a:p>
            <a:pPr algn="just"/>
            <a:endParaRPr lang="pt-BR" sz="2800" b="1" dirty="0" smtClean="0">
              <a:solidFill>
                <a:schemeClr val="bg1"/>
              </a:solidFill>
            </a:endParaRPr>
          </a:p>
          <a:p>
            <a:pPr algn="just"/>
            <a:r>
              <a:rPr lang="pt-BR" sz="2800" b="1" dirty="0" smtClean="0">
                <a:solidFill>
                  <a:schemeClr val="bg1"/>
                </a:solidFill>
              </a:rPr>
              <a:t>“[...] humildade que vem da plena consciência de ser realmente incapaz, a humildade é a minha técnica [...] só se aproximando com humildade da coisa é que ela não escapa totalmente”.</a:t>
            </a:r>
          </a:p>
          <a:p>
            <a:pPr algn="just"/>
            <a:endParaRPr lang="pt-BR" sz="2800" b="1" dirty="0">
              <a:solidFill>
                <a:schemeClr val="bg1"/>
              </a:solidFill>
            </a:endParaRPr>
          </a:p>
        </p:txBody>
      </p:sp>
    </p:spTree>
    <p:extLst>
      <p:ext uri="{BB962C8B-B14F-4D97-AF65-F5344CB8AC3E}">
        <p14:creationId xmlns:p14="http://schemas.microsoft.com/office/powerpoint/2010/main" val="29411608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Retângulo 1"/>
          <p:cNvSpPr/>
          <p:nvPr/>
        </p:nvSpPr>
        <p:spPr>
          <a:xfrm>
            <a:off x="257577" y="193184"/>
            <a:ext cx="8654603" cy="8427820"/>
          </a:xfrm>
          <a:prstGeom prst="rect">
            <a:avLst/>
          </a:prstGeom>
        </p:spPr>
        <p:txBody>
          <a:bodyPr wrap="square">
            <a:spAutoFit/>
          </a:bodyPr>
          <a:lstStyle/>
          <a:p>
            <a:pPr algn="just">
              <a:lnSpc>
                <a:spcPct val="150000"/>
              </a:lnSpc>
            </a:pPr>
            <a:r>
              <a:rPr lang="pt-BR" sz="2800" b="1" dirty="0">
                <a:solidFill>
                  <a:schemeClr val="bg1"/>
                </a:solidFill>
              </a:rPr>
              <a:t>Ao chegar, finalmente, ao que buscava dizer, Clarice explicou: “[...] criei palavras que se deixam ensopar pelas sensações que as </a:t>
            </a:r>
            <a:r>
              <a:rPr lang="pt-BR" sz="2800" b="1" dirty="0" smtClean="0">
                <a:solidFill>
                  <a:schemeClr val="bg1"/>
                </a:solidFill>
              </a:rPr>
              <a:t>provocaram, escrevi sensações...”</a:t>
            </a:r>
            <a:endParaRPr lang="pt-BR" sz="2800" b="1" dirty="0">
              <a:solidFill>
                <a:schemeClr val="bg1"/>
              </a:solidFill>
            </a:endParaRPr>
          </a:p>
          <a:p>
            <a:pPr algn="just">
              <a:lnSpc>
                <a:spcPct val="150000"/>
              </a:lnSpc>
            </a:pPr>
            <a:r>
              <a:rPr lang="pt-BR" sz="2800" b="1" dirty="0" smtClean="0">
                <a:solidFill>
                  <a:schemeClr val="bg1"/>
                </a:solidFill>
              </a:rPr>
              <a:t>Clarice afirmou que as metáforas definem a realidade. O que, de certa forma, também foi dito por Fernando Pessoa. Quando escreveram sobre isso, as metáforas eram vistas apenas como ferramentas figurativas, uma </a:t>
            </a:r>
            <a:r>
              <a:rPr lang="pt-BR" sz="2800" b="1" dirty="0">
                <a:solidFill>
                  <a:schemeClr val="bg1"/>
                </a:solidFill>
              </a:rPr>
              <a:t>maneira </a:t>
            </a:r>
            <a:r>
              <a:rPr lang="pt-BR" sz="2800" b="1" dirty="0" smtClean="0">
                <a:solidFill>
                  <a:schemeClr val="bg1"/>
                </a:solidFill>
              </a:rPr>
              <a:t>de </a:t>
            </a:r>
            <a:r>
              <a:rPr lang="pt-BR" sz="2800" b="1" dirty="0">
                <a:solidFill>
                  <a:schemeClr val="bg1"/>
                </a:solidFill>
              </a:rPr>
              <a:t>descrever experiências. Hoje, muitos cientistas cognitivos, linguistas e filósofos reconhecem </a:t>
            </a:r>
            <a:r>
              <a:rPr lang="pt-BR" sz="2800" b="1" dirty="0" smtClean="0">
                <a:solidFill>
                  <a:schemeClr val="bg1"/>
                </a:solidFill>
              </a:rPr>
              <a:t>que:</a:t>
            </a:r>
            <a:endParaRPr lang="pt-BR" sz="2800" b="1" dirty="0">
              <a:solidFill>
                <a:schemeClr val="bg1"/>
              </a:solidFill>
            </a:endParaRPr>
          </a:p>
          <a:p>
            <a:pPr algn="just">
              <a:lnSpc>
                <a:spcPct val="150000"/>
              </a:lnSpc>
            </a:pPr>
            <a:endParaRPr lang="pt-BR" sz="2800" b="1" dirty="0" smtClean="0">
              <a:solidFill>
                <a:schemeClr val="bg1"/>
              </a:solidFill>
            </a:endParaRPr>
          </a:p>
          <a:p>
            <a:pPr algn="just">
              <a:lnSpc>
                <a:spcPct val="150000"/>
              </a:lnSpc>
            </a:pPr>
            <a:endParaRPr lang="pt-BR" sz="2800" b="1" dirty="0">
              <a:solidFill>
                <a:schemeClr val="bg1"/>
              </a:solidFill>
            </a:endParaRPr>
          </a:p>
          <a:p>
            <a:pPr algn="just">
              <a:lnSpc>
                <a:spcPct val="150000"/>
              </a:lnSpc>
            </a:pPr>
            <a:endParaRPr lang="pt-BR" sz="2800" b="1" dirty="0">
              <a:solidFill>
                <a:schemeClr val="bg1"/>
              </a:solidFill>
            </a:endParaRPr>
          </a:p>
        </p:txBody>
      </p:sp>
    </p:spTree>
    <p:extLst>
      <p:ext uri="{BB962C8B-B14F-4D97-AF65-F5344CB8AC3E}">
        <p14:creationId xmlns:p14="http://schemas.microsoft.com/office/powerpoint/2010/main" val="24378445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Retângulo 1"/>
          <p:cNvSpPr/>
          <p:nvPr/>
        </p:nvSpPr>
        <p:spPr>
          <a:xfrm>
            <a:off x="270457" y="463639"/>
            <a:ext cx="8448541" cy="5693866"/>
          </a:xfrm>
          <a:prstGeom prst="rect">
            <a:avLst/>
          </a:prstGeom>
        </p:spPr>
        <p:txBody>
          <a:bodyPr wrap="square">
            <a:spAutoFit/>
          </a:bodyPr>
          <a:lstStyle/>
          <a:p>
            <a:pPr algn="just"/>
            <a:r>
              <a:rPr lang="pt-BR" sz="2800" b="1" dirty="0">
                <a:solidFill>
                  <a:schemeClr val="bg1"/>
                </a:solidFill>
              </a:rPr>
              <a:t>"Em todos os aspectos da vida [...] nós definimos a nossa realidade em termos de metáforas. Nós fazemos inferências, estabelecemos metas, nos comprometemos e executamos planos, tudo na base de como nós estruturamos em parte a nossa experiência, consciente ou inconscientemente, por meio da </a:t>
            </a:r>
            <a:r>
              <a:rPr lang="pt-BR" sz="2800" b="1" dirty="0" smtClean="0">
                <a:solidFill>
                  <a:schemeClr val="bg1"/>
                </a:solidFill>
              </a:rPr>
              <a:t>metáfora”.  James </a:t>
            </a:r>
            <a:r>
              <a:rPr lang="pt-BR" sz="2800" b="1" dirty="0" err="1" smtClean="0">
                <a:solidFill>
                  <a:schemeClr val="bg1"/>
                </a:solidFill>
              </a:rPr>
              <a:t>Geary</a:t>
            </a:r>
            <a:r>
              <a:rPr lang="pt-BR" sz="2800" b="1" dirty="0" smtClean="0">
                <a:solidFill>
                  <a:schemeClr val="bg1"/>
                </a:solidFill>
              </a:rPr>
              <a:t>.</a:t>
            </a:r>
          </a:p>
          <a:p>
            <a:pPr algn="just"/>
            <a:endParaRPr lang="pt-BR" sz="2800" b="1" dirty="0">
              <a:solidFill>
                <a:schemeClr val="bg1"/>
              </a:solidFill>
            </a:endParaRPr>
          </a:p>
          <a:p>
            <a:pPr algn="just"/>
            <a:r>
              <a:rPr lang="pt-BR" sz="2800" b="1" dirty="0" smtClean="0">
                <a:solidFill>
                  <a:schemeClr val="bg1"/>
                </a:solidFill>
              </a:rPr>
              <a:t>Assim, quando usamos uma metáfora para descrever uma coisa em termos de outra, por ex.: </a:t>
            </a:r>
            <a:r>
              <a:rPr lang="pt-BR" sz="2800" b="1" dirty="0" smtClean="0">
                <a:solidFill>
                  <a:schemeClr val="bg1"/>
                </a:solidFill>
                <a:cs typeface="Times New Roman" panose="02020603050405020304" pitchFamily="18" charset="0"/>
              </a:rPr>
              <a:t>“</a:t>
            </a:r>
            <a:r>
              <a:rPr lang="pt-BR" sz="2800" b="1" dirty="0">
                <a:solidFill>
                  <a:schemeClr val="bg1"/>
                </a:solidFill>
                <a:cs typeface="Times New Roman" panose="02020603050405020304" pitchFamily="18" charset="0"/>
              </a:rPr>
              <a:t>A vida é assim: peixe </a:t>
            </a:r>
            <a:r>
              <a:rPr lang="pt-BR" sz="2800" b="1" dirty="0" smtClean="0">
                <a:solidFill>
                  <a:schemeClr val="bg1"/>
                </a:solidFill>
                <a:cs typeface="Times New Roman" panose="02020603050405020304" pitchFamily="18" charset="0"/>
              </a:rPr>
              <a:t>vivo” – estamos produzindo impacto estético, e quantas impressões metais surgem a partir dessa beleza gerada com palavras!</a:t>
            </a:r>
            <a:endParaRPr lang="pt-BR" sz="2800" b="1" dirty="0">
              <a:solidFill>
                <a:schemeClr val="bg1"/>
              </a:solidFill>
            </a:endParaRPr>
          </a:p>
        </p:txBody>
      </p:sp>
    </p:spTree>
    <p:extLst>
      <p:ext uri="{BB962C8B-B14F-4D97-AF65-F5344CB8AC3E}">
        <p14:creationId xmlns:p14="http://schemas.microsoft.com/office/powerpoint/2010/main" val="24492547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CaixaDeTexto 1"/>
          <p:cNvSpPr txBox="1"/>
          <p:nvPr/>
        </p:nvSpPr>
        <p:spPr>
          <a:xfrm>
            <a:off x="296212" y="553792"/>
            <a:ext cx="8500057" cy="5693866"/>
          </a:xfrm>
          <a:prstGeom prst="rect">
            <a:avLst/>
          </a:prstGeom>
          <a:noFill/>
        </p:spPr>
        <p:txBody>
          <a:bodyPr wrap="square" rtlCol="0">
            <a:spAutoFit/>
          </a:bodyPr>
          <a:lstStyle/>
          <a:p>
            <a:pPr algn="just"/>
            <a:r>
              <a:rPr lang="pt-BR" sz="2800" b="1" dirty="0" smtClean="0">
                <a:solidFill>
                  <a:schemeClr val="bg1"/>
                </a:solidFill>
              </a:rPr>
              <a:t>Então, “parece claro” que o uso de metáforas para quaisquer outras funções que não seja a literária, ou a conversação humana, passa pela possibilidade efetiva de manipulação. </a:t>
            </a:r>
          </a:p>
          <a:p>
            <a:pPr algn="just"/>
            <a:endParaRPr lang="pt-BR" sz="2800" b="1" dirty="0">
              <a:solidFill>
                <a:schemeClr val="bg1"/>
              </a:solidFill>
            </a:endParaRPr>
          </a:p>
          <a:p>
            <a:pPr algn="just"/>
            <a:r>
              <a:rPr lang="pt-BR" sz="2800" b="1" dirty="0" smtClean="0">
                <a:solidFill>
                  <a:schemeClr val="bg1"/>
                </a:solidFill>
              </a:rPr>
              <a:t>“Quando você liga a TV e deixa o seu filho assistindo, precisa saber que há outra pessoa com ele na sala, e não é qualquer pessoa, mas sim um vendedor. Se precisasse de uma babá, você chamaria um vendedor formado em Harvard para passar um tempo com seus filhos, enquanto se ocupa de outras coisas? Eu acho que não, mas é exatamente o que fazemos” (Doc. Muito além do peso).</a:t>
            </a:r>
            <a:endParaRPr lang="pt-BR" sz="2800" b="1" dirty="0">
              <a:solidFill>
                <a:schemeClr val="bg1"/>
              </a:solidFill>
            </a:endParaRPr>
          </a:p>
        </p:txBody>
      </p:sp>
    </p:spTree>
    <p:extLst>
      <p:ext uri="{BB962C8B-B14F-4D97-AF65-F5344CB8AC3E}">
        <p14:creationId xmlns:p14="http://schemas.microsoft.com/office/powerpoint/2010/main" val="1519388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CaixaDeTexto 1"/>
          <p:cNvSpPr txBox="1"/>
          <p:nvPr/>
        </p:nvSpPr>
        <p:spPr>
          <a:xfrm>
            <a:off x="450761" y="270456"/>
            <a:ext cx="8409904" cy="4832092"/>
          </a:xfrm>
          <a:prstGeom prst="rect">
            <a:avLst/>
          </a:prstGeom>
          <a:noFill/>
        </p:spPr>
        <p:txBody>
          <a:bodyPr wrap="square" rtlCol="0">
            <a:spAutoFit/>
          </a:bodyPr>
          <a:lstStyle/>
          <a:p>
            <a:pPr algn="just"/>
            <a:r>
              <a:rPr lang="pt-BR" sz="2800" b="1" dirty="0" smtClean="0">
                <a:solidFill>
                  <a:schemeClr val="bg1"/>
                </a:solidFill>
              </a:rPr>
              <a:t>É importante ter consciência de que todos, em algum nível, somos manipuláveis. Essa consciência vai nos proteger dos abusos. </a:t>
            </a:r>
          </a:p>
          <a:p>
            <a:pPr algn="just"/>
            <a:endParaRPr lang="pt-BR" sz="2800" b="1" dirty="0">
              <a:solidFill>
                <a:schemeClr val="bg1"/>
              </a:solidFill>
            </a:endParaRPr>
          </a:p>
          <a:p>
            <a:pPr algn="just"/>
            <a:r>
              <a:rPr lang="pt-BR" sz="2800" b="1" dirty="0" smtClean="0">
                <a:solidFill>
                  <a:schemeClr val="bg1"/>
                </a:solidFill>
              </a:rPr>
              <a:t>Mas, para o que nos interessa nessa oficina, nossas metáforas não tem função, exceto dizer o indizível, transformar experiência em “impressões literárias”. </a:t>
            </a:r>
          </a:p>
          <a:p>
            <a:pPr algn="just"/>
            <a:endParaRPr lang="pt-BR" sz="2800" b="1" dirty="0">
              <a:solidFill>
                <a:schemeClr val="bg1"/>
              </a:solidFill>
            </a:endParaRPr>
          </a:p>
          <a:p>
            <a:pPr algn="just"/>
            <a:r>
              <a:rPr lang="pt-BR" sz="2800" b="1" dirty="0" smtClean="0">
                <a:solidFill>
                  <a:schemeClr val="bg1"/>
                </a:solidFill>
              </a:rPr>
              <a:t>Por isso, nosso próximo exercício vai enfocar esse tema. No primeiro exercício, desconstruímos; a proposta agora é construir: </a:t>
            </a:r>
            <a:endParaRPr lang="pt-BR" sz="2800" b="1" dirty="0">
              <a:solidFill>
                <a:schemeClr val="bg1"/>
              </a:solidFill>
            </a:endParaRPr>
          </a:p>
        </p:txBody>
      </p:sp>
      <p:pic>
        <p:nvPicPr>
          <p:cNvPr id="1026" name="Picture 2" descr="http://www.montsemorales.com/images/Presperf/construir.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16971" y="4739425"/>
            <a:ext cx="30099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82460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CaixaDeTexto 1"/>
          <p:cNvSpPr txBox="1"/>
          <p:nvPr/>
        </p:nvSpPr>
        <p:spPr>
          <a:xfrm>
            <a:off x="154546" y="1107584"/>
            <a:ext cx="8744755" cy="4401205"/>
          </a:xfrm>
          <a:prstGeom prst="rect">
            <a:avLst/>
          </a:prstGeom>
          <a:noFill/>
        </p:spPr>
        <p:txBody>
          <a:bodyPr wrap="square" rtlCol="0">
            <a:spAutoFit/>
          </a:bodyPr>
          <a:lstStyle/>
          <a:p>
            <a:pPr algn="ctr"/>
            <a:r>
              <a:rPr lang="pt-BR" sz="4000" b="1" dirty="0">
                <a:solidFill>
                  <a:schemeClr val="bg1"/>
                </a:solidFill>
                <a:latin typeface="Times New Roman" panose="02020603050405020304" pitchFamily="18" charset="0"/>
                <a:cs typeface="Times New Roman" panose="02020603050405020304" pitchFamily="18" charset="0"/>
              </a:rPr>
              <a:t>“Ainda lembrei de suas palavras amadurecendo uma esperança para mim quando eu de tudo descria:</a:t>
            </a:r>
            <a:br>
              <a:rPr lang="pt-BR" sz="4000" b="1" dirty="0">
                <a:solidFill>
                  <a:schemeClr val="bg1"/>
                </a:solidFill>
                <a:latin typeface="Times New Roman" panose="02020603050405020304" pitchFamily="18" charset="0"/>
                <a:cs typeface="Times New Roman" panose="02020603050405020304" pitchFamily="18" charset="0"/>
              </a:rPr>
            </a:br>
            <a:r>
              <a:rPr lang="pt-BR" sz="4000" b="1" dirty="0">
                <a:solidFill>
                  <a:schemeClr val="bg1"/>
                </a:solidFill>
                <a:latin typeface="Times New Roman" panose="02020603050405020304" pitchFamily="18" charset="0"/>
                <a:cs typeface="Times New Roman" panose="02020603050405020304" pitchFamily="18" charset="0"/>
              </a:rPr>
              <a:t>-Não vê os rios que nunca enchem o mar? A vida de cada um também é assim: está sempre toda por viver.” </a:t>
            </a:r>
          </a:p>
          <a:p>
            <a:pPr algn="ctr"/>
            <a:endParaRPr lang="pt-BR" sz="4000" b="1" dirty="0">
              <a:solidFill>
                <a:schemeClr val="bg1"/>
              </a:solidFill>
            </a:endParaRPr>
          </a:p>
        </p:txBody>
      </p:sp>
    </p:spTree>
    <p:extLst>
      <p:ext uri="{BB962C8B-B14F-4D97-AF65-F5344CB8AC3E}">
        <p14:creationId xmlns:p14="http://schemas.microsoft.com/office/powerpoint/2010/main" val="22526837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Retângulo 1"/>
          <p:cNvSpPr/>
          <p:nvPr/>
        </p:nvSpPr>
        <p:spPr>
          <a:xfrm>
            <a:off x="218941" y="231820"/>
            <a:ext cx="8731876" cy="6124754"/>
          </a:xfrm>
          <a:prstGeom prst="rect">
            <a:avLst/>
          </a:prstGeom>
        </p:spPr>
        <p:txBody>
          <a:bodyPr wrap="square">
            <a:spAutoFit/>
          </a:bodyPr>
          <a:lstStyle/>
          <a:p>
            <a:pPr algn="just"/>
            <a:r>
              <a:rPr lang="pt-BR" sz="2800" b="1" dirty="0">
                <a:solidFill>
                  <a:schemeClr val="bg1"/>
                </a:solidFill>
                <a:latin typeface="Times New Roman" panose="02020603050405020304" pitchFamily="18" charset="0"/>
                <a:cs typeface="Times New Roman" panose="02020603050405020304" pitchFamily="18" charset="0"/>
              </a:rPr>
              <a:t>“A vida é assim: peixe vivo, mas que só vive no correr da água. Quem quer prender esse peixe tem que o matar. Só assim o possui em mão. Falo do tempo, falo da água. Os filhos se parecem com água andante, o irrecuperável curso do tempo. Um rio tem data de nascimento? Em que dia exato nascem os filhos?”</a:t>
            </a:r>
          </a:p>
          <a:p>
            <a:pPr algn="just"/>
            <a:endParaRPr lang="pt-BR" sz="2800" b="1" dirty="0">
              <a:solidFill>
                <a:schemeClr val="bg1"/>
              </a:solidFill>
              <a:latin typeface="Times New Roman" panose="02020603050405020304" pitchFamily="18" charset="0"/>
              <a:cs typeface="Times New Roman" panose="02020603050405020304" pitchFamily="18" charset="0"/>
            </a:endParaRPr>
          </a:p>
          <a:p>
            <a:pPr algn="just"/>
            <a:r>
              <a:rPr lang="pt-BR" sz="2800" b="1" dirty="0">
                <a:solidFill>
                  <a:schemeClr val="bg1"/>
                </a:solidFill>
                <a:latin typeface="Times New Roman" panose="02020603050405020304" pitchFamily="18" charset="0"/>
                <a:cs typeface="Times New Roman" panose="02020603050405020304" pitchFamily="18" charset="0"/>
              </a:rPr>
              <a:t>“O que faz andar a estrada? É o sonho. Enquanto a gente sonhar a estrada permanecerá viva. É para isso que servem os caminhos, para nos fazerem parentes do futuro”. </a:t>
            </a:r>
          </a:p>
          <a:p>
            <a:pPr algn="just"/>
            <a:endParaRPr lang="pt-BR" sz="2800" b="1" dirty="0">
              <a:solidFill>
                <a:schemeClr val="bg1"/>
              </a:solidFill>
              <a:latin typeface="Times New Roman" panose="02020603050405020304" pitchFamily="18" charset="0"/>
              <a:cs typeface="Times New Roman" panose="02020603050405020304" pitchFamily="18" charset="0"/>
            </a:endParaRPr>
          </a:p>
          <a:p>
            <a:r>
              <a:rPr lang="pt-BR" sz="2800" b="1" dirty="0">
                <a:solidFill>
                  <a:schemeClr val="bg1"/>
                </a:solidFill>
                <a:latin typeface="Times New Roman" panose="02020603050405020304" pitchFamily="18" charset="0"/>
                <a:cs typeface="Times New Roman" panose="02020603050405020304" pitchFamily="18" charset="0"/>
              </a:rPr>
              <a:t>“De  dia já não saímos, de noite não sonhávamos. O sonho é o olho da vida. Nós estávamos cegos”. </a:t>
            </a:r>
            <a:endParaRPr lang="pt-BR" sz="28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293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Retângulo 1"/>
          <p:cNvSpPr/>
          <p:nvPr/>
        </p:nvSpPr>
        <p:spPr>
          <a:xfrm>
            <a:off x="218942" y="270456"/>
            <a:ext cx="8680360" cy="6124754"/>
          </a:xfrm>
          <a:prstGeom prst="rect">
            <a:avLst/>
          </a:prstGeom>
        </p:spPr>
        <p:txBody>
          <a:bodyPr wrap="square">
            <a:spAutoFit/>
          </a:bodyPr>
          <a:lstStyle/>
          <a:p>
            <a:r>
              <a:rPr lang="pt-BR" sz="2800" b="1" dirty="0" smtClean="0">
                <a:solidFill>
                  <a:schemeClr val="bg1"/>
                </a:solidFill>
                <a:latin typeface="Times New Roman" panose="02020603050405020304" pitchFamily="18" charset="0"/>
              </a:rPr>
              <a:t>“Foi </a:t>
            </a:r>
            <a:r>
              <a:rPr lang="pt-BR" sz="2800" b="1" dirty="0">
                <a:solidFill>
                  <a:schemeClr val="bg1"/>
                </a:solidFill>
                <a:latin typeface="Times New Roman" panose="02020603050405020304" pitchFamily="18" charset="0"/>
              </a:rPr>
              <a:t>vazando como um saco rompido e </a:t>
            </a:r>
            <a:r>
              <a:rPr lang="pt-BR" sz="2800" b="1" dirty="0" smtClean="0">
                <a:solidFill>
                  <a:schemeClr val="bg1"/>
                </a:solidFill>
                <a:latin typeface="Times New Roman" panose="02020603050405020304" pitchFamily="18" charset="0"/>
              </a:rPr>
              <a:t>é quando </a:t>
            </a:r>
            <a:r>
              <a:rPr lang="pt-BR" sz="2800" b="1" dirty="0">
                <a:solidFill>
                  <a:schemeClr val="bg1"/>
                </a:solidFill>
                <a:latin typeface="Times New Roman" panose="02020603050405020304" pitchFamily="18" charset="0"/>
              </a:rPr>
              <a:t>já só era pele, tombou sobre </a:t>
            </a:r>
            <a:r>
              <a:rPr lang="pt-BR" sz="2800" b="1" dirty="0" smtClean="0">
                <a:solidFill>
                  <a:schemeClr val="bg1"/>
                </a:solidFill>
                <a:latin typeface="Times New Roman" panose="02020603050405020304" pitchFamily="18" charset="0"/>
              </a:rPr>
              <a:t>o </a:t>
            </a:r>
            <a:r>
              <a:rPr lang="pt-BR" sz="2800" b="1" dirty="0">
                <a:solidFill>
                  <a:schemeClr val="bg1"/>
                </a:solidFill>
                <a:latin typeface="Times New Roman" panose="02020603050405020304" pitchFamily="18" charset="0"/>
              </a:rPr>
              <a:t>chão com educação de uma </a:t>
            </a:r>
            <a:r>
              <a:rPr lang="pt-BR" sz="2800" b="1" dirty="0" smtClean="0">
                <a:solidFill>
                  <a:schemeClr val="bg1"/>
                </a:solidFill>
                <a:latin typeface="Times New Roman" panose="02020603050405020304" pitchFamily="18" charset="0"/>
              </a:rPr>
              <a:t>folha”. </a:t>
            </a:r>
          </a:p>
          <a:p>
            <a:endParaRPr lang="pt-BR" sz="2800" b="1" dirty="0">
              <a:solidFill>
                <a:schemeClr val="bg1"/>
              </a:solidFill>
              <a:effectLst/>
              <a:latin typeface="Times New Roman" panose="02020603050405020304" pitchFamily="18" charset="0"/>
            </a:endParaRPr>
          </a:p>
          <a:p>
            <a:r>
              <a:rPr lang="pt-BR" sz="2800" b="1" dirty="0" smtClean="0">
                <a:solidFill>
                  <a:schemeClr val="bg1"/>
                </a:solidFill>
                <a:effectLst/>
                <a:latin typeface="Times New Roman" panose="02020603050405020304" pitchFamily="18" charset="0"/>
                <a:cs typeface="Times New Roman" panose="02020603050405020304" pitchFamily="18" charset="0"/>
              </a:rPr>
              <a:t>“</a:t>
            </a:r>
            <a:r>
              <a:rPr lang="pt-BR" sz="2800" b="1" dirty="0">
                <a:solidFill>
                  <a:schemeClr val="bg1"/>
                </a:solidFill>
                <a:latin typeface="Times New Roman" panose="02020603050405020304" pitchFamily="18" charset="0"/>
                <a:cs typeface="Times New Roman" panose="02020603050405020304" pitchFamily="18" charset="0"/>
              </a:rPr>
              <a:t>O fruto se sabe maduro pela mão de quem o </a:t>
            </a:r>
            <a:r>
              <a:rPr lang="pt-BR" sz="2800" b="1" dirty="0" smtClean="0">
                <a:solidFill>
                  <a:schemeClr val="bg1"/>
                </a:solidFill>
                <a:latin typeface="Times New Roman" panose="02020603050405020304" pitchFamily="18" charset="0"/>
                <a:cs typeface="Times New Roman" panose="02020603050405020304" pitchFamily="18" charset="0"/>
              </a:rPr>
              <a:t>apanha”.</a:t>
            </a:r>
          </a:p>
          <a:p>
            <a:endParaRPr lang="pt-BR" sz="2800" b="1" dirty="0">
              <a:solidFill>
                <a:schemeClr val="bg1"/>
              </a:solidFill>
              <a:effectLst/>
              <a:latin typeface="Times New Roman" panose="02020603050405020304" pitchFamily="18" charset="0"/>
              <a:cs typeface="Times New Roman" panose="02020603050405020304" pitchFamily="18" charset="0"/>
            </a:endParaRPr>
          </a:p>
          <a:p>
            <a:pPr algn="just"/>
            <a:r>
              <a:rPr lang="pt-BR" sz="2800" b="1" dirty="0" smtClean="0">
                <a:solidFill>
                  <a:schemeClr val="bg1"/>
                </a:solidFill>
                <a:latin typeface="Times New Roman" panose="02020603050405020304" pitchFamily="18" charset="0"/>
                <a:cs typeface="Times New Roman" panose="02020603050405020304" pitchFamily="18" charset="0"/>
              </a:rPr>
              <a:t>“</a:t>
            </a:r>
            <a:r>
              <a:rPr lang="pt-BR" sz="2800" b="1" dirty="0">
                <a:solidFill>
                  <a:schemeClr val="bg1"/>
                </a:solidFill>
                <a:latin typeface="Times New Roman" panose="02020603050405020304" pitchFamily="18" charset="0"/>
                <a:cs typeface="Times New Roman" panose="02020603050405020304" pitchFamily="18" charset="0"/>
              </a:rPr>
              <a:t>A casa, aquela casa nossa, era morada mais da noite que do dia. Estranho, dirão. Noite e dia não são metades, folha e verso? Como podiam o claro e o escuro repartir-se em desigual? Explico. Bastava que a voz de minha mãe em canto se escutasse para que, no mais lúcido meio-dia, se fechasse a noite. Lá fora, a chuva sonhava, tamborileira. E nós éramos meninos para </a:t>
            </a:r>
            <a:r>
              <a:rPr lang="pt-BR" sz="2800" b="1" dirty="0" smtClean="0">
                <a:solidFill>
                  <a:schemeClr val="bg1"/>
                </a:solidFill>
                <a:latin typeface="Times New Roman" panose="02020603050405020304" pitchFamily="18" charset="0"/>
                <a:cs typeface="Times New Roman" panose="02020603050405020304" pitchFamily="18" charset="0"/>
              </a:rPr>
              <a:t>sempre”.</a:t>
            </a:r>
            <a:endParaRPr lang="pt-BR" sz="2800" b="1" dirty="0">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5507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CaixaDeTexto 1"/>
          <p:cNvSpPr txBox="1"/>
          <p:nvPr/>
        </p:nvSpPr>
        <p:spPr>
          <a:xfrm>
            <a:off x="283336" y="386367"/>
            <a:ext cx="8615966" cy="6001643"/>
          </a:xfrm>
          <a:prstGeom prst="rect">
            <a:avLst/>
          </a:prstGeom>
          <a:noFill/>
        </p:spPr>
        <p:txBody>
          <a:bodyPr wrap="square" rtlCol="0">
            <a:spAutoFit/>
          </a:bodyPr>
          <a:lstStyle/>
          <a:p>
            <a:pPr algn="just"/>
            <a:r>
              <a:rPr lang="pt-BR" sz="3200" b="1" dirty="0" smtClean="0">
                <a:solidFill>
                  <a:schemeClr val="bg1"/>
                </a:solidFill>
              </a:rPr>
              <a:t>Estamos discutindo temas relacionados com a linguagem, entendendo como, nos diversos contextos, a mensagem estética/</a:t>
            </a:r>
            <a:r>
              <a:rPr lang="pt-BR" sz="3200" b="1" dirty="0" err="1" smtClean="0">
                <a:solidFill>
                  <a:schemeClr val="bg1"/>
                </a:solidFill>
              </a:rPr>
              <a:t>estésica</a:t>
            </a:r>
            <a:r>
              <a:rPr lang="pt-BR" sz="3200" b="1" dirty="0" smtClean="0">
                <a:solidFill>
                  <a:schemeClr val="bg1"/>
                </a:solidFill>
              </a:rPr>
              <a:t> cumpre papéis bem definidos. </a:t>
            </a:r>
          </a:p>
          <a:p>
            <a:pPr algn="just"/>
            <a:endParaRPr lang="pt-BR" sz="3200" b="1" dirty="0">
              <a:solidFill>
                <a:schemeClr val="bg1"/>
              </a:solidFill>
            </a:endParaRPr>
          </a:p>
          <a:p>
            <a:pPr algn="just"/>
            <a:r>
              <a:rPr lang="pt-BR" sz="3200" b="1" dirty="0" smtClean="0">
                <a:solidFill>
                  <a:schemeClr val="bg1"/>
                </a:solidFill>
              </a:rPr>
              <a:t>Já desconstruímos a função da metáfora na publicidade, expondo as incoerências propostas pela propaganda de modo geral.</a:t>
            </a:r>
          </a:p>
          <a:p>
            <a:pPr algn="just"/>
            <a:endParaRPr lang="pt-BR" sz="3200" b="1" dirty="0">
              <a:solidFill>
                <a:schemeClr val="bg1"/>
              </a:solidFill>
            </a:endParaRPr>
          </a:p>
          <a:p>
            <a:pPr algn="just"/>
            <a:r>
              <a:rPr lang="pt-BR" sz="3200" b="1" dirty="0" smtClean="0">
                <a:solidFill>
                  <a:schemeClr val="bg1"/>
                </a:solidFill>
              </a:rPr>
              <a:t>Já vimos, também, que o campo “legítimo” da mensagem estética, e, sobretudo da metáfora/analogia, é a literatura. </a:t>
            </a:r>
            <a:endParaRPr lang="pt-BR" sz="3200" b="1" dirty="0">
              <a:solidFill>
                <a:schemeClr val="bg1"/>
              </a:solidFill>
            </a:endParaRPr>
          </a:p>
        </p:txBody>
      </p:sp>
    </p:spTree>
    <p:extLst>
      <p:ext uri="{BB962C8B-B14F-4D97-AF65-F5344CB8AC3E}">
        <p14:creationId xmlns:p14="http://schemas.microsoft.com/office/powerpoint/2010/main" val="1883889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CaixaDeTexto 1"/>
          <p:cNvSpPr txBox="1"/>
          <p:nvPr/>
        </p:nvSpPr>
        <p:spPr>
          <a:xfrm>
            <a:off x="296214" y="347729"/>
            <a:ext cx="8667481" cy="5693866"/>
          </a:xfrm>
          <a:prstGeom prst="rect">
            <a:avLst/>
          </a:prstGeom>
          <a:noFill/>
        </p:spPr>
        <p:txBody>
          <a:bodyPr wrap="square" rtlCol="0">
            <a:spAutoFit/>
          </a:bodyPr>
          <a:lstStyle/>
          <a:p>
            <a:pPr algn="just"/>
            <a:r>
              <a:rPr lang="pt-BR" sz="2800" b="1" dirty="0" smtClean="0">
                <a:solidFill>
                  <a:schemeClr val="bg1"/>
                </a:solidFill>
              </a:rPr>
              <a:t>No vídeo que assistimos na 2ª </a:t>
            </a:r>
            <a:r>
              <a:rPr lang="pt-BR" sz="2800" b="1" dirty="0">
                <a:solidFill>
                  <a:schemeClr val="bg1"/>
                </a:solidFill>
              </a:rPr>
              <a:t>a</a:t>
            </a:r>
            <a:r>
              <a:rPr lang="pt-BR" sz="2800" b="1" dirty="0" smtClean="0">
                <a:solidFill>
                  <a:schemeClr val="bg1"/>
                </a:solidFill>
              </a:rPr>
              <a:t>ula, aprendemos que a metáfora está presente, intensamente, em todos os contextos da vida cotidiana. Está presente em tudo,  desde a economia e a propaganda até a política e os negócios, na ciência e na psicologia. </a:t>
            </a:r>
          </a:p>
          <a:p>
            <a:pPr algn="just"/>
            <a:endParaRPr lang="pt-BR" sz="2800" b="1" dirty="0">
              <a:solidFill>
                <a:schemeClr val="bg1"/>
              </a:solidFill>
            </a:endParaRPr>
          </a:p>
          <a:p>
            <a:pPr algn="just"/>
            <a:r>
              <a:rPr lang="pt-BR" sz="2800" b="1" dirty="0" smtClean="0">
                <a:solidFill>
                  <a:schemeClr val="bg1"/>
                </a:solidFill>
              </a:rPr>
              <a:t>Estudos comprovam que, quando estamos numa conversação, usamos uma metáfora a cada seis minutos, ou seja, entre 10 e 25 palavras que emitimos.  </a:t>
            </a:r>
          </a:p>
          <a:p>
            <a:pPr algn="just"/>
            <a:endParaRPr lang="pt-BR" sz="2800" b="1" dirty="0">
              <a:solidFill>
                <a:schemeClr val="bg1"/>
              </a:solidFill>
            </a:endParaRPr>
          </a:p>
          <a:p>
            <a:pPr algn="just"/>
            <a:r>
              <a:rPr lang="pt-BR" sz="2800" b="1" dirty="0" smtClean="0">
                <a:solidFill>
                  <a:schemeClr val="bg1"/>
                </a:solidFill>
              </a:rPr>
              <a:t>No discurso político-partidário, a metáfora procura direcionar a opinião pública; no discurso do mercado, serve aos propósitos dos grandes negociantes. </a:t>
            </a:r>
          </a:p>
        </p:txBody>
      </p:sp>
    </p:spTree>
    <p:extLst>
      <p:ext uri="{BB962C8B-B14F-4D97-AF65-F5344CB8AC3E}">
        <p14:creationId xmlns:p14="http://schemas.microsoft.com/office/powerpoint/2010/main" val="3907556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CaixaDeTexto 1"/>
          <p:cNvSpPr txBox="1"/>
          <p:nvPr/>
        </p:nvSpPr>
        <p:spPr>
          <a:xfrm>
            <a:off x="257578" y="566672"/>
            <a:ext cx="8693239" cy="5663089"/>
          </a:xfrm>
          <a:prstGeom prst="rect">
            <a:avLst/>
          </a:prstGeom>
          <a:noFill/>
        </p:spPr>
        <p:txBody>
          <a:bodyPr wrap="square" rtlCol="0">
            <a:spAutoFit/>
          </a:bodyPr>
          <a:lstStyle/>
          <a:p>
            <a:pPr algn="just"/>
            <a:r>
              <a:rPr lang="pt-BR" sz="2800" b="1" dirty="0" smtClean="0">
                <a:solidFill>
                  <a:schemeClr val="bg1"/>
                </a:solidFill>
              </a:rPr>
              <a:t>A metáfora é a linguagem natural das relações humanas e das emoções. Aquela conversa amorosa que mantemos com bebês e animais domésticos, por ex., está recheada de uma carga de afetos que não encontrariam outra forma de expressão senão através da mensagem estética.</a:t>
            </a:r>
          </a:p>
          <a:p>
            <a:pPr algn="just"/>
            <a:endParaRPr lang="pt-BR" sz="2800" b="1" dirty="0">
              <a:solidFill>
                <a:schemeClr val="bg1"/>
              </a:solidFill>
            </a:endParaRPr>
          </a:p>
          <a:p>
            <a:pPr algn="just"/>
            <a:r>
              <a:rPr lang="pt-BR" sz="2800" b="1" dirty="0" smtClean="0">
                <a:solidFill>
                  <a:schemeClr val="bg1"/>
                </a:solidFill>
              </a:rPr>
              <a:t>Hoje, com as possibilidades de estudos através dos exames de imagem, já sabemos que a metáfora é uma </a:t>
            </a:r>
            <a:r>
              <a:rPr lang="pt-BR" sz="5400" b="1" dirty="0" smtClean="0">
                <a:solidFill>
                  <a:schemeClr val="bg1"/>
                </a:solidFill>
              </a:rPr>
              <a:t>maneira de pensar </a:t>
            </a:r>
            <a:r>
              <a:rPr lang="pt-BR" sz="2800" b="1" dirty="0" smtClean="0">
                <a:solidFill>
                  <a:schemeClr val="bg1"/>
                </a:solidFill>
              </a:rPr>
              <a:t>muito antes de ser um estilo com palavras. Ela influencia as nossas atitudes, crenças e ações de uma forma surpreendente, imperceptível, e, não raro, de uma forma excêntrica. </a:t>
            </a:r>
            <a:endParaRPr lang="pt-BR" sz="2800" b="1" dirty="0">
              <a:solidFill>
                <a:schemeClr val="bg1"/>
              </a:solidFill>
            </a:endParaRPr>
          </a:p>
        </p:txBody>
      </p:sp>
    </p:spTree>
    <p:extLst>
      <p:ext uri="{BB962C8B-B14F-4D97-AF65-F5344CB8AC3E}">
        <p14:creationId xmlns:p14="http://schemas.microsoft.com/office/powerpoint/2010/main" val="3047130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CaixaDeTexto 1"/>
          <p:cNvSpPr txBox="1"/>
          <p:nvPr/>
        </p:nvSpPr>
        <p:spPr>
          <a:xfrm>
            <a:off x="257577" y="231820"/>
            <a:ext cx="8500057" cy="6309420"/>
          </a:xfrm>
          <a:prstGeom prst="rect">
            <a:avLst/>
          </a:prstGeom>
          <a:noFill/>
        </p:spPr>
        <p:txBody>
          <a:bodyPr wrap="square" rtlCol="0">
            <a:spAutoFit/>
          </a:bodyPr>
          <a:lstStyle/>
          <a:p>
            <a:r>
              <a:rPr lang="pt-BR" sz="2800" b="1" dirty="0" smtClean="0">
                <a:solidFill>
                  <a:schemeClr val="bg1"/>
                </a:solidFill>
              </a:rPr>
              <a:t>É absolutamente real o enunciado dos versos de Cecília Meireles: </a:t>
            </a:r>
          </a:p>
          <a:p>
            <a:endParaRPr lang="pt-BR" sz="2800" b="1" dirty="0" smtClean="0">
              <a:solidFill>
                <a:schemeClr val="bg1"/>
              </a:solidFill>
            </a:endParaRPr>
          </a:p>
          <a:p>
            <a:pPr algn="just"/>
            <a:r>
              <a:rPr lang="pt-BR" sz="2800" b="1" dirty="0" smtClean="0">
                <a:solidFill>
                  <a:schemeClr val="bg1"/>
                </a:solidFill>
              </a:rPr>
              <a:t>“Ai palavras, ai palavras/, que estranha potência a vossa!/ Todo o sentido da vida/principia à vossa porta:/ [...]/ A liberdade das almas,/ai! Com letras se elabora.../ E dos venenos humanos/sois a mais fina retorta:/ frágil, frágil, como o vidro/ e mais que o aço poderosa!/ Reis, impérios, povos, tempos,/ pelo vosso impulso rodam...”</a:t>
            </a:r>
          </a:p>
          <a:p>
            <a:endParaRPr lang="pt-BR" sz="2800" b="1" dirty="0">
              <a:solidFill>
                <a:schemeClr val="bg1"/>
              </a:solidFill>
            </a:endParaRPr>
          </a:p>
          <a:p>
            <a:pPr algn="just"/>
            <a:r>
              <a:rPr lang="pt-BR" sz="2800" b="1" dirty="0" smtClean="0">
                <a:solidFill>
                  <a:schemeClr val="bg1"/>
                </a:solidFill>
              </a:rPr>
              <a:t>Vejam que metáforas intensas Cecília usa para caracterizar o </a:t>
            </a:r>
            <a:r>
              <a:rPr lang="pt-BR" sz="4800" b="1" dirty="0" smtClean="0">
                <a:solidFill>
                  <a:schemeClr val="bg1"/>
                </a:solidFill>
              </a:rPr>
              <a:t>objeto invisível – palavra.</a:t>
            </a:r>
            <a:endParaRPr lang="pt-BR" sz="2800" b="1" dirty="0">
              <a:solidFill>
                <a:schemeClr val="bg1"/>
              </a:solidFill>
            </a:endParaRPr>
          </a:p>
        </p:txBody>
      </p:sp>
    </p:spTree>
    <p:extLst>
      <p:ext uri="{BB962C8B-B14F-4D97-AF65-F5344CB8AC3E}">
        <p14:creationId xmlns:p14="http://schemas.microsoft.com/office/powerpoint/2010/main" val="1102978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CaixaDeTexto 1"/>
          <p:cNvSpPr txBox="1"/>
          <p:nvPr/>
        </p:nvSpPr>
        <p:spPr>
          <a:xfrm>
            <a:off x="334850" y="759854"/>
            <a:ext cx="8384147" cy="5262979"/>
          </a:xfrm>
          <a:prstGeom prst="rect">
            <a:avLst/>
          </a:prstGeom>
          <a:noFill/>
        </p:spPr>
        <p:txBody>
          <a:bodyPr wrap="square" rtlCol="0">
            <a:spAutoFit/>
          </a:bodyPr>
          <a:lstStyle/>
          <a:p>
            <a:pPr algn="just"/>
            <a:r>
              <a:rPr lang="pt-BR" sz="2800" b="1" dirty="0" smtClean="0">
                <a:solidFill>
                  <a:schemeClr val="bg1"/>
                </a:solidFill>
              </a:rPr>
              <a:t>Assim, quando afirmo que o lugar legítimo da metáfora é na despretensiosa conversação humana e na literatura, equivale a dizer que qualquer outro uso tem finalidades, no mínimo, dúbias, e, no máximo, perigosas. </a:t>
            </a:r>
          </a:p>
          <a:p>
            <a:pPr algn="just"/>
            <a:endParaRPr lang="pt-BR" sz="2800" b="1" dirty="0">
              <a:solidFill>
                <a:schemeClr val="bg1"/>
              </a:solidFill>
            </a:endParaRPr>
          </a:p>
          <a:p>
            <a:pPr algn="just"/>
            <a:r>
              <a:rPr lang="pt-BR" sz="2800" b="1" dirty="0" smtClean="0">
                <a:solidFill>
                  <a:schemeClr val="bg1"/>
                </a:solidFill>
              </a:rPr>
              <a:t>Os grandes sedutores (as) da história e da literatura (D. Juan, Casanova, </a:t>
            </a:r>
            <a:r>
              <a:rPr lang="pt-BR" sz="2800" b="1" dirty="0" err="1" smtClean="0">
                <a:solidFill>
                  <a:schemeClr val="bg1"/>
                </a:solidFill>
              </a:rPr>
              <a:t>Scherazade</a:t>
            </a:r>
            <a:r>
              <a:rPr lang="pt-BR" sz="2800" b="1" dirty="0" smtClean="0">
                <a:solidFill>
                  <a:schemeClr val="bg1"/>
                </a:solidFill>
              </a:rPr>
              <a:t>, </a:t>
            </a:r>
            <a:r>
              <a:rPr lang="pt-BR" sz="2800" b="1" dirty="0" err="1" smtClean="0">
                <a:solidFill>
                  <a:schemeClr val="bg1"/>
                </a:solidFill>
              </a:rPr>
              <a:t>Lord</a:t>
            </a:r>
            <a:r>
              <a:rPr lang="pt-BR" sz="2800" b="1" dirty="0" smtClean="0">
                <a:solidFill>
                  <a:schemeClr val="bg1"/>
                </a:solidFill>
              </a:rPr>
              <a:t> Byron, Aspásia etc.) eram mestres em trabalhar com a “mais fina retorta”. Grandes articulistas políticos, como </a:t>
            </a:r>
            <a:r>
              <a:rPr lang="pt-BR" sz="2800" b="1" dirty="0" err="1" smtClean="0">
                <a:solidFill>
                  <a:schemeClr val="bg1"/>
                </a:solidFill>
              </a:rPr>
              <a:t>Robespierre</a:t>
            </a:r>
            <a:r>
              <a:rPr lang="pt-BR" sz="2800" b="1" dirty="0" smtClean="0">
                <a:solidFill>
                  <a:schemeClr val="bg1"/>
                </a:solidFill>
              </a:rPr>
              <a:t> e o Cardeal </a:t>
            </a:r>
            <a:r>
              <a:rPr lang="pt-BR" sz="2800" b="1" dirty="0" err="1" smtClean="0">
                <a:solidFill>
                  <a:schemeClr val="bg1"/>
                </a:solidFill>
              </a:rPr>
              <a:t>Richelieu</a:t>
            </a:r>
            <a:r>
              <a:rPr lang="pt-BR" sz="2800" b="1" dirty="0" smtClean="0">
                <a:solidFill>
                  <a:schemeClr val="bg1"/>
                </a:solidFill>
              </a:rPr>
              <a:t>, também </a:t>
            </a:r>
            <a:r>
              <a:rPr lang="pt-BR" sz="2800" b="1" dirty="0" smtClean="0">
                <a:solidFill>
                  <a:schemeClr val="bg1"/>
                </a:solidFill>
              </a:rPr>
              <a:t>tinham na palavra sua arma mais poderosa</a:t>
            </a:r>
            <a:r>
              <a:rPr lang="pt-BR" sz="2800" b="1" dirty="0" smtClean="0">
                <a:solidFill>
                  <a:schemeClr val="bg1"/>
                </a:solidFill>
              </a:rPr>
              <a:t>. </a:t>
            </a:r>
            <a:endParaRPr lang="pt-BR" sz="2800" b="1" dirty="0">
              <a:solidFill>
                <a:schemeClr val="bg1"/>
              </a:solidFill>
            </a:endParaRPr>
          </a:p>
        </p:txBody>
      </p:sp>
    </p:spTree>
    <p:extLst>
      <p:ext uri="{BB962C8B-B14F-4D97-AF65-F5344CB8AC3E}">
        <p14:creationId xmlns:p14="http://schemas.microsoft.com/office/powerpoint/2010/main" val="8016630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CaixaDeTexto 1"/>
          <p:cNvSpPr txBox="1"/>
          <p:nvPr/>
        </p:nvSpPr>
        <p:spPr>
          <a:xfrm>
            <a:off x="399245" y="360608"/>
            <a:ext cx="8371268" cy="6124754"/>
          </a:xfrm>
          <a:prstGeom prst="rect">
            <a:avLst/>
          </a:prstGeom>
          <a:noFill/>
        </p:spPr>
        <p:txBody>
          <a:bodyPr wrap="square" rtlCol="0">
            <a:spAutoFit/>
          </a:bodyPr>
          <a:lstStyle/>
          <a:p>
            <a:pPr algn="just"/>
            <a:r>
              <a:rPr lang="pt-BR" sz="2800" b="1" dirty="0" smtClean="0">
                <a:solidFill>
                  <a:schemeClr val="bg1"/>
                </a:solidFill>
              </a:rPr>
              <a:t>Quando usamos a linguagem, estamos criando um modelo ou representação da nossa experiência, e a nossa experiência, por sua vez, se baseia em nossa percepção do mundo – o mundo depende do observador.</a:t>
            </a:r>
          </a:p>
          <a:p>
            <a:pPr algn="just"/>
            <a:endParaRPr lang="pt-BR" sz="2800" b="1" dirty="0" smtClean="0">
              <a:solidFill>
                <a:schemeClr val="bg1"/>
              </a:solidFill>
            </a:endParaRPr>
          </a:p>
          <a:p>
            <a:pPr algn="just"/>
            <a:r>
              <a:rPr lang="pt-BR" sz="2800" b="1" dirty="0" smtClean="0">
                <a:solidFill>
                  <a:schemeClr val="bg1"/>
                </a:solidFill>
              </a:rPr>
              <a:t>Quando conversamos, estamos comunicando aos interlocutores muito mais do que fatos, estamos revelando a nossa “paisagem mental”, por assim dizer, ou nossa “paisagem afetivo-emocional”.</a:t>
            </a:r>
          </a:p>
          <a:p>
            <a:pPr algn="just"/>
            <a:endParaRPr lang="pt-BR" sz="2800" b="1" dirty="0">
              <a:solidFill>
                <a:schemeClr val="bg1"/>
              </a:solidFill>
            </a:endParaRPr>
          </a:p>
          <a:p>
            <a:pPr algn="just"/>
            <a:r>
              <a:rPr lang="pt-BR" sz="2800" b="1" dirty="0" smtClean="0">
                <a:solidFill>
                  <a:schemeClr val="bg1"/>
                </a:solidFill>
              </a:rPr>
              <a:t>Quando escrevemos, também fazemos isso. O escritor, quase sempre, lança mão da modelagem simbólica para chegar à mensagem estética.</a:t>
            </a:r>
          </a:p>
        </p:txBody>
      </p:sp>
    </p:spTree>
    <p:extLst>
      <p:ext uri="{BB962C8B-B14F-4D97-AF65-F5344CB8AC3E}">
        <p14:creationId xmlns:p14="http://schemas.microsoft.com/office/powerpoint/2010/main" val="1169141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CaixaDeTexto 1"/>
          <p:cNvSpPr txBox="1"/>
          <p:nvPr/>
        </p:nvSpPr>
        <p:spPr>
          <a:xfrm>
            <a:off x="412123" y="1738649"/>
            <a:ext cx="8422783" cy="3970318"/>
          </a:xfrm>
          <a:prstGeom prst="rect">
            <a:avLst/>
          </a:prstGeom>
          <a:noFill/>
        </p:spPr>
        <p:txBody>
          <a:bodyPr wrap="square" rtlCol="0">
            <a:spAutoFit/>
          </a:bodyPr>
          <a:lstStyle/>
          <a:p>
            <a:pPr algn="just"/>
            <a:r>
              <a:rPr lang="pt-BR" sz="2800" b="1" dirty="0" smtClean="0">
                <a:solidFill>
                  <a:schemeClr val="bg1"/>
                </a:solidFill>
              </a:rPr>
              <a:t>“</a:t>
            </a:r>
            <a:r>
              <a:rPr lang="pt-BR" sz="2800" b="1" dirty="0" err="1" smtClean="0">
                <a:solidFill>
                  <a:schemeClr val="bg1"/>
                </a:solidFill>
              </a:rPr>
              <a:t>Savy</a:t>
            </a:r>
            <a:r>
              <a:rPr lang="pt-BR" sz="2800" b="1" dirty="0" smtClean="0">
                <a:solidFill>
                  <a:schemeClr val="bg1"/>
                </a:solidFill>
              </a:rPr>
              <a:t>, o biólogo, disse algo apropriado: No princípio era a emoção, e não havia o verbo. Quando você encosta numa ameba ela se retrai, ela tem emoção, ela não fala, mas tem emoção. Um bebê chora, um cavalo galopa. Somente a nós foi concedido o verbo. Isto lhe dá o político, o escritor, o profeta. O verbo é horrível. Você não consegue cheirá-lo. Mas para  chegar ao ponto que consegue traduzir esta emoção, é uma dificuldade que ninguém imagina</a:t>
            </a:r>
            <a:r>
              <a:rPr lang="pt-BR" sz="2800" b="1" dirty="0" smtClean="0">
                <a:solidFill>
                  <a:schemeClr val="bg1"/>
                </a:solidFill>
              </a:rPr>
              <a:t>…”</a:t>
            </a:r>
            <a:endParaRPr lang="pt-BR" sz="2800" b="1" dirty="0">
              <a:solidFill>
                <a:schemeClr val="bg1"/>
              </a:solidFill>
            </a:endParaRPr>
          </a:p>
        </p:txBody>
      </p:sp>
      <p:sp>
        <p:nvSpPr>
          <p:cNvPr id="3" name="CaixaDeTexto 2"/>
          <p:cNvSpPr txBox="1"/>
          <p:nvPr/>
        </p:nvSpPr>
        <p:spPr>
          <a:xfrm>
            <a:off x="412124" y="296214"/>
            <a:ext cx="8422783" cy="954107"/>
          </a:xfrm>
          <a:prstGeom prst="rect">
            <a:avLst/>
          </a:prstGeom>
          <a:noFill/>
        </p:spPr>
        <p:txBody>
          <a:bodyPr wrap="square" rtlCol="0">
            <a:spAutoFit/>
          </a:bodyPr>
          <a:lstStyle/>
          <a:p>
            <a:pPr algn="just"/>
            <a:r>
              <a:rPr lang="pt-BR" sz="2800" b="1" dirty="0" smtClean="0">
                <a:solidFill>
                  <a:schemeClr val="bg1"/>
                </a:solidFill>
              </a:rPr>
              <a:t>O grande romancista francês, </a:t>
            </a:r>
            <a:r>
              <a:rPr lang="pt-BR" sz="2800" b="1" dirty="0" err="1" smtClean="0">
                <a:solidFill>
                  <a:schemeClr val="bg1"/>
                </a:solidFill>
              </a:rPr>
              <a:t>Céline</a:t>
            </a:r>
            <a:r>
              <a:rPr lang="pt-BR" sz="2800" b="1" dirty="0">
                <a:solidFill>
                  <a:schemeClr val="bg1"/>
                </a:solidFill>
              </a:rPr>
              <a:t> </a:t>
            </a:r>
            <a:r>
              <a:rPr lang="pt-BR" sz="2800" b="1" dirty="0" smtClean="0">
                <a:solidFill>
                  <a:schemeClr val="bg1"/>
                </a:solidFill>
              </a:rPr>
              <a:t>(1894 - 1961) médico e muito interessado em biologia, afirma:</a:t>
            </a:r>
            <a:endParaRPr lang="pt-BR" sz="2800" b="1" dirty="0">
              <a:solidFill>
                <a:schemeClr val="bg1"/>
              </a:solidFill>
            </a:endParaRPr>
          </a:p>
        </p:txBody>
      </p:sp>
    </p:spTree>
    <p:extLst>
      <p:ext uri="{BB962C8B-B14F-4D97-AF65-F5344CB8AC3E}">
        <p14:creationId xmlns:p14="http://schemas.microsoft.com/office/powerpoint/2010/main" val="6551280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CaixaDeTexto 1"/>
          <p:cNvSpPr txBox="1"/>
          <p:nvPr/>
        </p:nvSpPr>
        <p:spPr>
          <a:xfrm>
            <a:off x="309093" y="244698"/>
            <a:ext cx="8564451" cy="6124754"/>
          </a:xfrm>
          <a:prstGeom prst="rect">
            <a:avLst/>
          </a:prstGeom>
          <a:noFill/>
        </p:spPr>
        <p:txBody>
          <a:bodyPr wrap="square" rtlCol="0">
            <a:spAutoFit/>
          </a:bodyPr>
          <a:lstStyle/>
          <a:p>
            <a:pPr algn="just"/>
            <a:r>
              <a:rPr lang="pt-BR" sz="2800" b="1" dirty="0" smtClean="0">
                <a:solidFill>
                  <a:schemeClr val="bg1"/>
                </a:solidFill>
              </a:rPr>
              <a:t>Então, quando Mia Couto usa a metáfora - “</a:t>
            </a:r>
            <a:r>
              <a:rPr lang="pt-BR" sz="2800" b="1" dirty="0">
                <a:solidFill>
                  <a:schemeClr val="bg1"/>
                </a:solidFill>
                <a:cs typeface="Times New Roman" panose="02020603050405020304" pitchFamily="18" charset="0"/>
              </a:rPr>
              <a:t>O sonho é o olho da vida. Nós estávamos </a:t>
            </a:r>
            <a:r>
              <a:rPr lang="pt-BR" sz="2800" b="1" dirty="0" smtClean="0">
                <a:solidFill>
                  <a:schemeClr val="bg1"/>
                </a:solidFill>
                <a:cs typeface="Times New Roman" panose="02020603050405020304" pitchFamily="18" charset="0"/>
              </a:rPr>
              <a:t>cegos” – ele confere imensa força estética a uma determinada situação, e comunica uma emoção quase indizível. </a:t>
            </a:r>
          </a:p>
          <a:p>
            <a:pPr algn="just"/>
            <a:endParaRPr lang="pt-BR" sz="2800" b="1" dirty="0">
              <a:solidFill>
                <a:schemeClr val="bg1"/>
              </a:solidFill>
              <a:cs typeface="Times New Roman" panose="02020603050405020304" pitchFamily="18" charset="0"/>
            </a:endParaRPr>
          </a:p>
          <a:p>
            <a:pPr algn="just"/>
            <a:r>
              <a:rPr lang="pt-BR" sz="2800" b="1" dirty="0" smtClean="0">
                <a:solidFill>
                  <a:schemeClr val="bg1"/>
                </a:solidFill>
                <a:cs typeface="Times New Roman" panose="02020603050405020304" pitchFamily="18" charset="0"/>
              </a:rPr>
              <a:t>Bernardo Soares (Fernando Pessoa), no Livro do Desassossego revela: </a:t>
            </a:r>
          </a:p>
          <a:p>
            <a:pPr algn="just"/>
            <a:endParaRPr lang="pt-BR" sz="2800" b="1" dirty="0">
              <a:solidFill>
                <a:schemeClr val="bg1"/>
              </a:solidFill>
              <a:cs typeface="Times New Roman" panose="02020603050405020304" pitchFamily="18" charset="0"/>
            </a:endParaRPr>
          </a:p>
          <a:p>
            <a:pPr algn="just"/>
            <a:r>
              <a:rPr lang="pt-BR" sz="2800" b="1" dirty="0" smtClean="0">
                <a:solidFill>
                  <a:schemeClr val="bg1"/>
                </a:solidFill>
                <a:cs typeface="Times New Roman" panose="02020603050405020304" pitchFamily="18" charset="0"/>
              </a:rPr>
              <a:t>“</a:t>
            </a:r>
            <a:r>
              <a:rPr lang="pt-BR" sz="2800" b="1" dirty="0">
                <a:solidFill>
                  <a:schemeClr val="bg1"/>
                </a:solidFill>
              </a:rPr>
              <a:t>A maioria da gente enferma de não saber dizer o que vê e o que </a:t>
            </a:r>
            <a:r>
              <a:rPr lang="pt-BR" sz="2800" b="1" dirty="0" smtClean="0">
                <a:solidFill>
                  <a:schemeClr val="bg1"/>
                </a:solidFill>
              </a:rPr>
              <a:t>pensa</a:t>
            </a:r>
            <a:r>
              <a:rPr lang="pt-BR" sz="2800" b="1" dirty="0">
                <a:solidFill>
                  <a:schemeClr val="bg1"/>
                </a:solidFill>
              </a:rPr>
              <a:t> </a:t>
            </a:r>
            <a:r>
              <a:rPr lang="pt-BR" sz="2800" b="1" dirty="0" smtClean="0">
                <a:solidFill>
                  <a:schemeClr val="bg1"/>
                </a:solidFill>
              </a:rPr>
              <a:t>[...]. São </a:t>
            </a:r>
            <a:r>
              <a:rPr lang="pt-BR" sz="2800" b="1" dirty="0">
                <a:solidFill>
                  <a:schemeClr val="bg1"/>
                </a:solidFill>
              </a:rPr>
              <a:t>intransmissíveis todas as impressões salvo se as tornarmos </a:t>
            </a:r>
            <a:r>
              <a:rPr lang="pt-BR" sz="2800" b="1" dirty="0" smtClean="0">
                <a:solidFill>
                  <a:schemeClr val="bg1"/>
                </a:solidFill>
              </a:rPr>
              <a:t>literárias”. </a:t>
            </a:r>
            <a:r>
              <a:rPr lang="pt-BR" sz="2800" b="1" dirty="0">
                <a:solidFill>
                  <a:schemeClr val="bg1"/>
                </a:solidFill>
              </a:rPr>
              <a:t>As crianças são muito literárias porque dizem como sentem e não como deve sentir quem sente segundo outra pessoa. </a:t>
            </a:r>
            <a:endParaRPr lang="pt-BR" sz="2800" b="1" dirty="0">
              <a:solidFill>
                <a:schemeClr val="bg1"/>
              </a:solidFill>
              <a:cs typeface="Times New Roman" panose="02020603050405020304" pitchFamily="18" charset="0"/>
            </a:endParaRPr>
          </a:p>
          <a:p>
            <a:pPr algn="just"/>
            <a:endParaRPr lang="pt-BR" sz="2800" b="1" dirty="0">
              <a:solidFill>
                <a:schemeClr val="bg1"/>
              </a:solidFill>
            </a:endParaRPr>
          </a:p>
        </p:txBody>
      </p:sp>
    </p:spTree>
    <p:extLst>
      <p:ext uri="{BB962C8B-B14F-4D97-AF65-F5344CB8AC3E}">
        <p14:creationId xmlns:p14="http://schemas.microsoft.com/office/powerpoint/2010/main" val="3830651661"/>
      </p:ext>
    </p:extLst>
  </p:cSld>
  <p:clrMapOvr>
    <a:masterClrMapping/>
  </p:clrMapOvr>
</p:sld>
</file>

<file path=ppt/theme/theme1.xml><?xml version="1.0" encoding="utf-8"?>
<a:theme xmlns:a="http://schemas.openxmlformats.org/drawingml/2006/main" name="Tema do Office">
  <a:themeElements>
    <a:clrScheme name="Tema do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o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150</TotalTime>
  <Words>1544</Words>
  <Application>Microsoft Office PowerPoint</Application>
  <PresentationFormat>Apresentação na tela (4:3)</PresentationFormat>
  <Paragraphs>68</Paragraphs>
  <Slides>18</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18</vt:i4>
      </vt:variant>
    </vt:vector>
  </HeadingPairs>
  <TitlesOfParts>
    <vt:vector size="23" baseType="lpstr">
      <vt:lpstr>Arial</vt:lpstr>
      <vt:lpstr>Calibri</vt:lpstr>
      <vt:lpstr>Calibri Light</vt:lpstr>
      <vt:lpstr>Times New Roman</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LG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Sandra Baldessin</dc:creator>
  <cp:lastModifiedBy>Sandra Baldessin</cp:lastModifiedBy>
  <cp:revision>42</cp:revision>
  <dcterms:created xsi:type="dcterms:W3CDTF">2016-04-02T19:31:55Z</dcterms:created>
  <dcterms:modified xsi:type="dcterms:W3CDTF">2016-04-03T18:08:09Z</dcterms:modified>
</cp:coreProperties>
</file>