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4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499FC-D938-4598-B998-7ACFF332A167}" type="datetimeFigureOut">
              <a:rPr lang="pt-BR" smtClean="0"/>
              <a:t>05/06/2016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6D3D6-6C47-409E-B8D1-42BF3FC84E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7220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499FC-D938-4598-B998-7ACFF332A167}" type="datetimeFigureOut">
              <a:rPr lang="pt-BR" smtClean="0"/>
              <a:t>05/06/2016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6D3D6-6C47-409E-B8D1-42BF3FC84E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4941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499FC-D938-4598-B998-7ACFF332A167}" type="datetimeFigureOut">
              <a:rPr lang="pt-BR" smtClean="0"/>
              <a:t>05/06/2016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6D3D6-6C47-409E-B8D1-42BF3FC84E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6779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499FC-D938-4598-B998-7ACFF332A167}" type="datetimeFigureOut">
              <a:rPr lang="pt-BR" smtClean="0"/>
              <a:t>05/06/2016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6D3D6-6C47-409E-B8D1-42BF3FC84E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074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499FC-D938-4598-B998-7ACFF332A167}" type="datetimeFigureOut">
              <a:rPr lang="pt-BR" smtClean="0"/>
              <a:t>05/06/2016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6D3D6-6C47-409E-B8D1-42BF3FC84E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2561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499FC-D938-4598-B998-7ACFF332A167}" type="datetimeFigureOut">
              <a:rPr lang="pt-BR" smtClean="0"/>
              <a:t>05/06/2016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6D3D6-6C47-409E-B8D1-42BF3FC84E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372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499FC-D938-4598-B998-7ACFF332A167}" type="datetimeFigureOut">
              <a:rPr lang="pt-BR" smtClean="0"/>
              <a:t>05/06/2016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6D3D6-6C47-409E-B8D1-42BF3FC84E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5206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499FC-D938-4598-B998-7ACFF332A167}" type="datetimeFigureOut">
              <a:rPr lang="pt-BR" smtClean="0"/>
              <a:t>05/06/2016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6D3D6-6C47-409E-B8D1-42BF3FC84E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192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499FC-D938-4598-B998-7ACFF332A167}" type="datetimeFigureOut">
              <a:rPr lang="pt-BR" smtClean="0"/>
              <a:t>05/06/2016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6D3D6-6C47-409E-B8D1-42BF3FC84E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8181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499FC-D938-4598-B998-7ACFF332A167}" type="datetimeFigureOut">
              <a:rPr lang="pt-BR" smtClean="0"/>
              <a:t>05/06/2016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6D3D6-6C47-409E-B8D1-42BF3FC84E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911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499FC-D938-4598-B998-7ACFF332A167}" type="datetimeFigureOut">
              <a:rPr lang="pt-BR" smtClean="0"/>
              <a:t>05/06/2016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6D3D6-6C47-409E-B8D1-42BF3FC84E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3046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1499FC-D938-4598-B998-7ACFF332A167}" type="datetimeFigureOut">
              <a:rPr lang="pt-BR" smtClean="0"/>
              <a:t>05/06/2016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6D3D6-6C47-409E-B8D1-42BF3FC84E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1766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287887" y="1133340"/>
            <a:ext cx="6761407" cy="1569660"/>
          </a:xfrm>
          <a:prstGeom prst="rect">
            <a:avLst/>
          </a:prstGeom>
          <a:noFill/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96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TROVAS</a:t>
            </a:r>
            <a:endParaRPr lang="pt-BR" sz="96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695459" y="4069724"/>
            <a:ext cx="7946265" cy="1446550"/>
          </a:xfrm>
          <a:prstGeom prst="rect">
            <a:avLst/>
          </a:prstGeom>
          <a:noFill/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44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A reengenharia do </a:t>
            </a:r>
            <a:r>
              <a:rPr lang="pt-BR" sz="44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T</a:t>
            </a:r>
            <a:r>
              <a:rPr lang="pt-BR" sz="44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rovadorismo</a:t>
            </a:r>
            <a:endParaRPr lang="pt-BR" sz="44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66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412127" y="231816"/>
            <a:ext cx="8332630" cy="6432530"/>
          </a:xfrm>
          <a:prstGeom prst="rect">
            <a:avLst/>
          </a:prstGeom>
          <a:noFill/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A quadra não cumpre rigorosamente as exigências formais, como é o caso da trova literária, mas obedece a divisão em quatro versos e o sentido completo do conteúdo ou tema. Vejamos a trova de Adelmar Tavares:</a:t>
            </a:r>
          </a:p>
          <a:p>
            <a:pPr algn="just"/>
            <a:endParaRPr lang="pt-BR" sz="28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pt-BR" sz="2800" dirty="0" smtClean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Que linda trova per</a:t>
            </a:r>
            <a:r>
              <a:rPr lang="pt-BR" sz="5400" dirty="0" smtClean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fei</a:t>
            </a:r>
            <a:r>
              <a:rPr lang="pt-BR" sz="2800" dirty="0" smtClean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ta, (A)</a:t>
            </a:r>
          </a:p>
          <a:p>
            <a:pPr algn="ctr"/>
            <a:r>
              <a:rPr lang="pt-BR" sz="2800" dirty="0" smtClean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que nos dá tanto pra</a:t>
            </a:r>
            <a:r>
              <a:rPr lang="pt-BR" sz="5400" dirty="0" smtClean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zer</a:t>
            </a:r>
            <a:r>
              <a:rPr lang="pt-BR" sz="2800" dirty="0" smtClean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; (B)</a:t>
            </a:r>
          </a:p>
          <a:p>
            <a:pPr algn="ctr"/>
            <a:r>
              <a:rPr lang="pt-BR" sz="2800" dirty="0" smtClean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-Tão fácil depois de </a:t>
            </a:r>
            <a:r>
              <a:rPr lang="pt-BR" sz="5400" dirty="0" smtClean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fei</a:t>
            </a:r>
            <a:r>
              <a:rPr lang="pt-BR" sz="2800" dirty="0" smtClean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ta. (C)</a:t>
            </a:r>
          </a:p>
          <a:p>
            <a:pPr algn="ctr"/>
            <a:r>
              <a:rPr lang="pt-BR" sz="2800" dirty="0" smtClean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-Tão difícil de fa</a:t>
            </a:r>
            <a:r>
              <a:rPr lang="pt-BR" sz="5400" dirty="0" smtClean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zer</a:t>
            </a:r>
            <a:r>
              <a:rPr lang="pt-BR" sz="2800" dirty="0" smtClean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! (D)</a:t>
            </a:r>
          </a:p>
          <a:p>
            <a:pPr algn="just"/>
            <a:endParaRPr lang="pt-BR" sz="2800" dirty="0" smtClean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39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25003" y="270457"/>
            <a:ext cx="8461420" cy="6001643"/>
          </a:xfrm>
          <a:prstGeom prst="rect">
            <a:avLst/>
          </a:prstGeom>
          <a:noFill/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pt-BR" sz="2800" dirty="0" smtClean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just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E essa belíssima trova metalinguística de J.G. de Araújo Jorge: </a:t>
            </a:r>
          </a:p>
          <a:p>
            <a:pPr algn="just"/>
            <a:endParaRPr lang="pt-BR" sz="28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É  a trova em seu natu</a:t>
            </a:r>
            <a:r>
              <a:rPr lang="pt-BR" sz="54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ral</a:t>
            </a:r>
          </a:p>
          <a:p>
            <a:pPr algn="ctr"/>
            <a:r>
              <a:rPr lang="pt-BR" sz="2800" dirty="0" smtClean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mordaz, alegre ou do</a:t>
            </a:r>
            <a:r>
              <a:rPr lang="pt-BR" sz="5400" dirty="0" smtClean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len</a:t>
            </a:r>
            <a:r>
              <a:rPr lang="pt-BR" sz="2800" dirty="0" smtClean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te,</a:t>
            </a:r>
          </a:p>
          <a:p>
            <a:pPr algn="ctr"/>
            <a:r>
              <a:rPr lang="pt-BR" sz="2800" dirty="0" smtClean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lindo trecho musi</a:t>
            </a:r>
            <a:r>
              <a:rPr lang="pt-BR" sz="5400" dirty="0" smtClean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cal</a:t>
            </a:r>
          </a:p>
          <a:p>
            <a:pPr algn="ctr"/>
            <a:r>
              <a:rPr lang="pt-BR" sz="2800" dirty="0" smtClean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de quatro notas so</a:t>
            </a:r>
            <a:r>
              <a:rPr lang="pt-BR" sz="5400" dirty="0" smtClean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men</a:t>
            </a:r>
            <a:r>
              <a:rPr lang="pt-BR" sz="2800" dirty="0" smtClean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te.</a:t>
            </a:r>
            <a:endParaRPr lang="pt-BR" sz="2800" dirty="0" smtClean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just"/>
            <a:endParaRPr lang="pt-BR" sz="28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just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 </a:t>
            </a:r>
            <a:endParaRPr lang="pt-BR" sz="28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5544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47730" y="656824"/>
            <a:ext cx="8461420" cy="5570756"/>
          </a:xfrm>
          <a:prstGeom prst="rect">
            <a:avLst/>
          </a:prstGeom>
          <a:noFill/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pt-BR" sz="2800" dirty="0" smtClean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just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A quadra popular:</a:t>
            </a:r>
          </a:p>
          <a:p>
            <a:pPr algn="just"/>
            <a:endParaRPr lang="pt-BR" sz="28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pt-BR" sz="2800" dirty="0" smtClean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Eu pedi um copo </a:t>
            </a:r>
            <a:r>
              <a:rPr lang="pt-BR" sz="5400" dirty="0" smtClean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d´á</a:t>
            </a:r>
            <a:r>
              <a:rPr lang="pt-BR" sz="2800" dirty="0" smtClean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gua,</a:t>
            </a:r>
          </a:p>
          <a:p>
            <a:pPr algn="ctr"/>
            <a:r>
              <a:rPr lang="pt-BR" sz="2800" dirty="0" smtClean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e trouxeram na ca</a:t>
            </a:r>
            <a:r>
              <a:rPr lang="pt-BR" sz="5400" dirty="0" smtClean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ne</a:t>
            </a:r>
            <a:r>
              <a:rPr lang="pt-BR" sz="2800" dirty="0" smtClean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ca</a:t>
            </a:r>
          </a:p>
          <a:p>
            <a:pPr algn="ctr"/>
            <a:r>
              <a:rPr lang="pt-BR" sz="2800" dirty="0" smtClean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Isto mesmo que eu que</a:t>
            </a:r>
            <a:r>
              <a:rPr lang="pt-BR" sz="5400" dirty="0" smtClean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ri</a:t>
            </a:r>
            <a:r>
              <a:rPr lang="pt-BR" sz="2800" dirty="0" smtClean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a,</a:t>
            </a:r>
          </a:p>
          <a:p>
            <a:pPr algn="ctr"/>
            <a:r>
              <a:rPr lang="pt-BR" sz="2800" dirty="0" smtClean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cinturinha de bo</a:t>
            </a:r>
            <a:r>
              <a:rPr lang="pt-BR" sz="5400" dirty="0" smtClean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ne</a:t>
            </a:r>
            <a:r>
              <a:rPr lang="pt-BR" sz="2800" dirty="0" smtClean="0">
                <a:solidFill>
                  <a:schemeClr val="bg1"/>
                </a:solidFill>
                <a:effectLst/>
                <a:latin typeface="Arial Rounded MT Bold" panose="020F0704030504030204" pitchFamily="34" charset="0"/>
              </a:rPr>
              <a:t>ca.</a:t>
            </a:r>
          </a:p>
          <a:p>
            <a:pPr algn="just"/>
            <a:endParaRPr lang="pt-BR" sz="28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just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 </a:t>
            </a:r>
            <a:endParaRPr lang="pt-BR" sz="28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234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47730" y="656824"/>
            <a:ext cx="8461420" cy="5139869"/>
          </a:xfrm>
          <a:prstGeom prst="rect">
            <a:avLst/>
          </a:prstGeom>
          <a:noFill/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pt-BR" sz="2800" dirty="0" smtClean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just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Quadra popular:</a:t>
            </a:r>
          </a:p>
          <a:p>
            <a:pPr algn="just"/>
            <a:endParaRPr lang="pt-BR" sz="28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Esta noite tive um </a:t>
            </a:r>
            <a:r>
              <a:rPr lang="pt-BR" sz="54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so</a:t>
            </a: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nho,</a:t>
            </a:r>
            <a:b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</a:b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Mas que sonho atre</a:t>
            </a:r>
            <a:r>
              <a:rPr lang="pt-BR" sz="54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vi</a:t>
            </a: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do,</a:t>
            </a:r>
            <a:b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</a:b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Sonhei que era o ba</a:t>
            </a:r>
            <a:r>
              <a:rPr lang="pt-BR" sz="54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ba</a:t>
            </a: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do</a:t>
            </a:r>
            <a:b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</a:b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Da barra do teu ves</a:t>
            </a:r>
            <a:r>
              <a:rPr lang="pt-BR" sz="54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ti</a:t>
            </a: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do.</a:t>
            </a:r>
            <a:endParaRPr lang="pt-BR" sz="28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just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 </a:t>
            </a:r>
            <a:endParaRPr lang="pt-BR" sz="28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15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3639" y="218941"/>
            <a:ext cx="8165206" cy="6186309"/>
          </a:xfrm>
          <a:prstGeom prst="rect">
            <a:avLst/>
          </a:prstGeom>
          <a:noFill/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A trova, assim como o conto ou o </a:t>
            </a:r>
            <a:r>
              <a:rPr lang="pt-BR" sz="28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microconto</a:t>
            </a: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, deve ter um alto poder de sintetizar o conteúdo e fazer sentido para aquele que lê. O prazer da trova está, quase sempre, em seu desfecho que </a:t>
            </a:r>
            <a:r>
              <a:rPr lang="pt-BR" sz="4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arremata</a:t>
            </a: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 as ideias do contexto. Essa trova de Cipriano Ferreira Gomes é esplêndida para explicar isso:</a:t>
            </a:r>
          </a:p>
          <a:p>
            <a:pPr algn="just"/>
            <a:endParaRPr lang="pt-BR" sz="2800" dirty="0" smtClean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Pelos trilhos da dis</a:t>
            </a:r>
            <a:r>
              <a:rPr lang="pt-BR" sz="4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tân</a:t>
            </a: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cia,</a:t>
            </a:r>
            <a:b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</a:b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no trem de minhas tris</a:t>
            </a:r>
            <a:r>
              <a:rPr lang="pt-BR" sz="4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te</a:t>
            </a: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zas,            </a:t>
            </a:r>
          </a:p>
          <a:p>
            <a:pPr algn="ctr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somente o vagão da </a:t>
            </a:r>
            <a:r>
              <a:rPr lang="pt-BR" sz="28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in</a:t>
            </a:r>
            <a:r>
              <a:rPr lang="pt-BR" sz="40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fân</a:t>
            </a:r>
            <a:r>
              <a:rPr lang="pt-BR" sz="28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cia</a:t>
            </a: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/>
            </a:r>
            <a:b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</a:b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tem janelinhas a</a:t>
            </a:r>
            <a:r>
              <a:rPr lang="pt-BR" sz="4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ce</a:t>
            </a: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sas...</a:t>
            </a:r>
            <a:endParaRPr lang="pt-BR" sz="28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2430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47731" y="309092"/>
            <a:ext cx="8448540" cy="6432530"/>
          </a:xfrm>
          <a:prstGeom prst="rect">
            <a:avLst/>
          </a:prstGeom>
          <a:noFill/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É importante destacar que a trova sempre deve ter um tema central, na trova de Cipriano, o tema proposto é “infância”. </a:t>
            </a:r>
          </a:p>
          <a:p>
            <a:pPr algn="just"/>
            <a:endParaRPr lang="pt-BR" sz="28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just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A próxima trova é do amigo Antônio de Oliveira, considerado, hoje, um dos dez maiores trovadores do Brasil; ele mora em Rio Claro, mas é paulistano. Tema: eternidade.</a:t>
            </a:r>
          </a:p>
          <a:p>
            <a:pPr algn="just"/>
            <a:endParaRPr lang="pt-BR" sz="2800" dirty="0" smtClean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O amor é a grande ave</a:t>
            </a:r>
            <a:r>
              <a:rPr lang="pt-BR" sz="4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ni</a:t>
            </a: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da</a:t>
            </a:r>
          </a:p>
          <a:p>
            <a:pPr algn="ctr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Com que a mão da divin</a:t>
            </a:r>
            <a:r>
              <a:rPr lang="pt-BR" sz="4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da</a:t>
            </a: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de</a:t>
            </a:r>
          </a:p>
          <a:p>
            <a:pPr algn="ctr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Liga os primórdios da </a:t>
            </a:r>
            <a:r>
              <a:rPr lang="pt-BR" sz="4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vi</a:t>
            </a: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da</a:t>
            </a:r>
          </a:p>
          <a:p>
            <a:pPr algn="ctr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Aos confins da eterni</a:t>
            </a:r>
            <a:r>
              <a:rPr lang="pt-BR" sz="4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da</a:t>
            </a: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de.</a:t>
            </a:r>
            <a:endParaRPr lang="pt-BR" sz="28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8073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86367" y="296216"/>
            <a:ext cx="8461419" cy="6309420"/>
          </a:xfrm>
          <a:prstGeom prst="rect">
            <a:avLst/>
          </a:prstGeom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Trovas humorísticas de Pedro </a:t>
            </a:r>
            <a:r>
              <a:rPr lang="pt-BR" sz="28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Ornellas</a:t>
            </a: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. </a:t>
            </a:r>
          </a:p>
          <a:p>
            <a:endParaRPr lang="pt-BR" sz="28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Matuto explica o de</a:t>
            </a:r>
            <a:r>
              <a:rPr lang="pt-BR" sz="4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fei</a:t>
            </a: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to</a:t>
            </a:r>
            <a:b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</a:b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da TV, que teve um “</a:t>
            </a:r>
            <a:r>
              <a:rPr lang="pt-BR" sz="4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cur</a:t>
            </a: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to”:</a:t>
            </a:r>
            <a:b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</a:b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– ela proseia </a:t>
            </a:r>
            <a:r>
              <a:rPr lang="pt-BR" sz="28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de</a:t>
            </a:r>
            <a:r>
              <a:rPr lang="pt-BR" sz="40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rei</a:t>
            </a:r>
            <a:r>
              <a:rPr lang="pt-BR" sz="28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to</a:t>
            </a: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/>
            </a:r>
            <a:b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</a:b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mais não aparece o “</a:t>
            </a:r>
            <a:r>
              <a:rPr lang="pt-BR" sz="40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vur</a:t>
            </a:r>
            <a:r>
              <a:rPr lang="pt-BR" sz="28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to</a:t>
            </a: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”!</a:t>
            </a:r>
          </a:p>
          <a:p>
            <a:pPr algn="ctr"/>
            <a:endParaRPr lang="pt-BR" sz="28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A situação tá tão </a:t>
            </a:r>
            <a:r>
              <a:rPr lang="pt-BR" sz="4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fei</a:t>
            </a: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a,</a:t>
            </a:r>
            <a:b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</a:b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minha grana tão es</a:t>
            </a:r>
            <a:r>
              <a:rPr lang="pt-BR" sz="4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ca</a:t>
            </a: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ssa,</a:t>
            </a:r>
            <a:b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</a:b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que o vizinho churras</a:t>
            </a:r>
            <a:r>
              <a:rPr lang="pt-BR" sz="4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quei</a:t>
            </a: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a</a:t>
            </a:r>
            <a:b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</a:b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e eu passo o pão na fu</a:t>
            </a:r>
            <a:r>
              <a:rPr lang="pt-BR" sz="4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ma</a:t>
            </a: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ça!</a:t>
            </a:r>
            <a:endParaRPr lang="pt-BR" sz="28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339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25004" y="708337"/>
            <a:ext cx="8332630" cy="5262979"/>
          </a:xfrm>
          <a:prstGeom prst="rect">
            <a:avLst/>
          </a:prstGeom>
          <a:noFill/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No Brasil, o campo literário se formou através de escolas de estilo, a exemplo do Romantismo, Realismo, Modernismo etc. </a:t>
            </a:r>
          </a:p>
          <a:p>
            <a:pPr algn="just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O Trovadorismo é uma das escolas literárias mais antigas, surgida na Europa, mais especificamente na antiga região da </a:t>
            </a:r>
            <a:r>
              <a:rPr lang="pt-BR" sz="28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Occitânia</a:t>
            </a: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, conhecida como “a nação sem Estado”, formada por regiões que, hoje, pertencem à França, Espanha e Itália. O chamado “Amor Cortês” e a poesia trovadoresca estão ligados à história dessa região e ao dialeto neolatino ali usado.</a:t>
            </a:r>
            <a:endParaRPr lang="pt-BR" sz="28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52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7577" y="1352280"/>
            <a:ext cx="8603088" cy="3970318"/>
          </a:xfrm>
          <a:prstGeom prst="rect">
            <a:avLst/>
          </a:prstGeom>
          <a:noFill/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Historicamente, o Trovadorismo se relaciona com o Feudalismo, e seu início é datado de 1189, estendendo-se até 1418, ou seja, o Brasil sequer havia sido descoberto. </a:t>
            </a:r>
          </a:p>
          <a:p>
            <a:pPr algn="just"/>
            <a:endParaRPr lang="pt-BR" sz="2800" dirty="0" smtClean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just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Estudiosos consideram que o Trovadorismo foi a primeira manifestação literária da Língua Portuguesa, ocorrida quando Portugal estava em processo de formação nacional. </a:t>
            </a:r>
            <a:endParaRPr lang="pt-BR" sz="28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986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5910" y="568078"/>
            <a:ext cx="8899301" cy="5878532"/>
          </a:xfrm>
          <a:prstGeom prst="rect">
            <a:avLst/>
          </a:prstGeom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pt-BR" sz="4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Contexto Histórico-cultural</a:t>
            </a:r>
          </a:p>
          <a:p>
            <a:pPr algn="just"/>
            <a:endParaRPr lang="pt-BR" sz="2800" dirty="0" smtClean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just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Idade Média, cujas principal característica era o teocentrismo, a teoria de que Deus é o centro de todas as coisas. Só que Deus era a igreja, a qual detinha todo o poder político-econômico à época. </a:t>
            </a:r>
          </a:p>
          <a:p>
            <a:pPr algn="just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Isso significa que toda a cultura era influenciada pela religião e estava a serviço da mesma. Na arquitetura e nas artes plásticas, por exemplo, todas as obras deveriam centralizar-se na religião: construção das grandes catedrais, mosteiros, abadias. Escultores e pintores só podiam retratar figuras religiosas, como Jesus, Maria e os santos.</a:t>
            </a:r>
            <a:endParaRPr lang="pt-BR" sz="28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933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73489" y="669700"/>
            <a:ext cx="8332630" cy="5262979"/>
          </a:xfrm>
          <a:prstGeom prst="rect">
            <a:avLst/>
          </a:prstGeom>
          <a:noFill/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Quanto à Literatura, basta dizer que, praticamente, apenas o clero dominava a arte da leitura e escrita, portanto, o tema principal dos escritos era a religião. </a:t>
            </a:r>
          </a:p>
          <a:p>
            <a:pPr algn="just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Contudo, esse também foi o momento histórico das Cruzadas, e começaram a surgir as cantigas dos cavaleiros que, para lutar por Deus e pela posse da Terra Santa tinham que deixar suas esposas, noivas e famílias, assim, começaram a surgir as primeiras temáticas não religiosas na Literatura. Nascia o Trovadorismo.</a:t>
            </a:r>
          </a:p>
        </p:txBody>
      </p:sp>
    </p:spTree>
    <p:extLst>
      <p:ext uri="{BB962C8B-B14F-4D97-AF65-F5344CB8AC3E}">
        <p14:creationId xmlns:p14="http://schemas.microsoft.com/office/powerpoint/2010/main" val="4290679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83335" y="270456"/>
            <a:ext cx="8577329" cy="6124754"/>
          </a:xfrm>
          <a:prstGeom prst="rect">
            <a:avLst/>
          </a:prstGeom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A obra literária do Trovadorismo pode ser subdividida em:</a:t>
            </a:r>
          </a:p>
          <a:p>
            <a:endParaRPr lang="pt-BR" sz="2800" dirty="0" smtClean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marL="514350" indent="-514350">
              <a:buAutoNum type="arabicParenR"/>
            </a:pP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Cantigas Líricas – divididas em dois gêneros, as cantigas do Amor Cortês e Cantigas de Amigo;  </a:t>
            </a:r>
          </a:p>
          <a:p>
            <a:pPr marL="514350" indent="-514350">
              <a:buAutoNum type="arabicParenR"/>
            </a:pPr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Cantigas satíricas – que eram chamadas de Cantigas de Escárnio e Cantigas de Maldizer.</a:t>
            </a:r>
          </a:p>
          <a:p>
            <a:endParaRPr lang="pt-BR" sz="28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Essas formas literárias eram realizadas pelos trovadores, figuras de destaque na sociedade da época, normalmente artistas nobres. As cantigas eram reunidas em volumes impressos – os Cancioneiros.</a:t>
            </a:r>
            <a:endParaRPr lang="pt-BR" sz="28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878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18941" y="302359"/>
            <a:ext cx="8667481" cy="6124754"/>
          </a:xfrm>
          <a:prstGeom prst="rect">
            <a:avLst/>
          </a:prstGeom>
          <a:noFill/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Apenas três desses Cancioneiros sobreviveram à passagem do tempo, permitindo que os teóricos da literatura analisassem e delimitassem cronologicamente o Trovadorismo.</a:t>
            </a:r>
          </a:p>
          <a:p>
            <a:pPr algn="just"/>
            <a:endParaRPr lang="pt-BR" sz="28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just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Quando D. João VI, fugindo de Napoleão, veio com a corte para o Brasil, o Trovadorismo se difundiu e pode ser considerada a primeira escola literária  brasileira. A minissérie “Liberdade, Liberdade” está mostrando um pouco dessas cantigas de maldizer, caracterizadas por linguagem chula e difamatória, dirigida contra desafetos políticos ou pessoas invejadas.</a:t>
            </a:r>
          </a:p>
        </p:txBody>
      </p:sp>
    </p:spTree>
    <p:extLst>
      <p:ext uri="{BB962C8B-B14F-4D97-AF65-F5344CB8AC3E}">
        <p14:creationId xmlns:p14="http://schemas.microsoft.com/office/powerpoint/2010/main" val="1784263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31820" y="837125"/>
            <a:ext cx="8615966" cy="5262979"/>
          </a:xfrm>
          <a:prstGeom prst="rect">
            <a:avLst/>
          </a:prstGeom>
          <a:noFill/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O tempo passou, muitas outras escolas literárias se consolidaram, mas a trova, por suas características de síntese do conteúdo, nunca desapareceu completamente. </a:t>
            </a:r>
          </a:p>
          <a:p>
            <a:pPr algn="just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Sempre prevaleceu uma certa divisão entre a trova literária e a “quadra popular”, mas a continuidade do estilo é inegável. </a:t>
            </a:r>
          </a:p>
          <a:p>
            <a:pPr algn="just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No Brasil, na década de 1960, a exemplo de Portugal, surgiram os “Jogos Florais” – competições de trovadores. </a:t>
            </a:r>
          </a:p>
          <a:p>
            <a:pPr algn="just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Em 1978, apareceu a UBT – União Brasileira de Trovadores.</a:t>
            </a:r>
          </a:p>
        </p:txBody>
      </p:sp>
    </p:spTree>
    <p:extLst>
      <p:ext uri="{BB962C8B-B14F-4D97-AF65-F5344CB8AC3E}">
        <p14:creationId xmlns:p14="http://schemas.microsoft.com/office/powerpoint/2010/main" val="6295998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63641" y="888641"/>
            <a:ext cx="8332630" cy="5201424"/>
          </a:xfrm>
          <a:prstGeom prst="rect">
            <a:avLst/>
          </a:prstGeom>
          <a:noFill/>
          <a:ln w="76200"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A reengenharia da trova respeitou as características de gênero antigas; hoje, temos as trovas lírico-filosóficas  e as trovas humorísticas. </a:t>
            </a:r>
          </a:p>
          <a:p>
            <a:pPr algn="just"/>
            <a:endParaRPr lang="pt-BR" sz="28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pt-BR" sz="40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Definição</a:t>
            </a:r>
          </a:p>
          <a:p>
            <a:pPr algn="ctr"/>
            <a:endParaRPr lang="pt-BR" sz="40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just"/>
            <a:r>
              <a:rPr lang="pt-BR" sz="28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A trova é uma composição poética de quatro versos de sete sílabas, perfazendo 28 sílabas poéticas, rimando pelo  menos o segundo (B) com o quarto (D) e tendo sentido completo”. </a:t>
            </a:r>
            <a:endParaRPr lang="pt-BR" sz="2800" dirty="0" smtClean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8148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</TotalTime>
  <Words>915</Words>
  <Application>Microsoft Office PowerPoint</Application>
  <PresentationFormat>Apresentação na tela (4:3)</PresentationFormat>
  <Paragraphs>77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1" baseType="lpstr">
      <vt:lpstr>Arial</vt:lpstr>
      <vt:lpstr>Arial Rounded MT Bold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LG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Sandra Baldessin</dc:creator>
  <cp:lastModifiedBy>Sandra Baldessin</cp:lastModifiedBy>
  <cp:revision>24</cp:revision>
  <dcterms:created xsi:type="dcterms:W3CDTF">2016-06-05T18:03:12Z</dcterms:created>
  <dcterms:modified xsi:type="dcterms:W3CDTF">2016-06-05T20:27:34Z</dcterms:modified>
</cp:coreProperties>
</file>